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FE4"/>
    <a:srgbClr val="7224E0"/>
    <a:srgbClr val="363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Blood Glucose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Sheet1!$H$9</c:f>
              <c:strCache>
                <c:ptCount val="1"/>
                <c:pt idx="0">
                  <c:v>Person A (Healthy) mmol/L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Sheet1!$G$10:$G$14</c:f>
              <c:strCache>
                <c:ptCount val="5"/>
                <c:pt idx="0">
                  <c:v>0 (Before meal)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strCache>
            </c:strRef>
          </c:cat>
          <c:val>
            <c:numRef>
              <c:f>Sheet1!$H$10:$H$14</c:f>
              <c:numCache>
                <c:formatCode>General</c:formatCode>
                <c:ptCount val="5"/>
                <c:pt idx="0">
                  <c:v>5</c:v>
                </c:pt>
                <c:pt idx="1">
                  <c:v>7.8</c:v>
                </c:pt>
                <c:pt idx="2">
                  <c:v>6.5</c:v>
                </c:pt>
                <c:pt idx="3">
                  <c:v>5.2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3-495A-AF97-E08C20EE8F0E}"/>
            </c:ext>
          </c:extLst>
        </c:ser>
        <c:ser>
          <c:idx val="1"/>
          <c:order val="1"/>
          <c:tx>
            <c:strRef>
              <c:f>Sheet1!$I$9</c:f>
              <c:strCache>
                <c:ptCount val="1"/>
                <c:pt idx="0">
                  <c:v>Person B (Diabetic) mmol/L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Sheet1!$G$10:$G$14</c:f>
              <c:strCache>
                <c:ptCount val="5"/>
                <c:pt idx="0">
                  <c:v>0 (Before meal)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strCache>
            </c:strRef>
          </c:cat>
          <c:val>
            <c:numRef>
              <c:f>Sheet1!$I$10:$I$14</c:f>
              <c:numCache>
                <c:formatCode>General</c:formatCode>
                <c:ptCount val="5"/>
                <c:pt idx="0">
                  <c:v>7.5</c:v>
                </c:pt>
                <c:pt idx="1">
                  <c:v>11.5</c:v>
                </c:pt>
                <c:pt idx="2">
                  <c:v>13</c:v>
                </c:pt>
                <c:pt idx="3">
                  <c:v>12.5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3-495A-AF97-E08C20EE8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1351200"/>
        <c:axId val="961351680"/>
      </c:barChart>
      <c:catAx>
        <c:axId val="96135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351680"/>
        <c:crosses val="autoZero"/>
        <c:auto val="1"/>
        <c:lblAlgn val="ctr"/>
        <c:lblOffset val="100"/>
        <c:noMultiLvlLbl val="0"/>
      </c:catAx>
      <c:valAx>
        <c:axId val="96135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3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B39A0-B232-4832-AACA-D62C9A3B44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E48852-2CA5-420B-955B-F6052CD6936F}">
      <dgm:prSet/>
      <dgm:spPr/>
      <dgm:t>
        <a:bodyPr/>
        <a:lstStyle/>
        <a:p>
          <a:r>
            <a:rPr lang="en-GB"/>
            <a:t>Learning Objectives:</a:t>
          </a:r>
          <a:endParaRPr lang="en-US"/>
        </a:p>
      </dgm:t>
    </dgm:pt>
    <dgm:pt modelId="{7DA0B0D8-B4B1-49AE-80BB-D5FC1EA0632A}" type="parTrans" cxnId="{62DB87B1-D8EB-484C-81B2-EC4A5EE3AE46}">
      <dgm:prSet/>
      <dgm:spPr/>
      <dgm:t>
        <a:bodyPr/>
        <a:lstStyle/>
        <a:p>
          <a:endParaRPr lang="en-US"/>
        </a:p>
      </dgm:t>
    </dgm:pt>
    <dgm:pt modelId="{2083859C-77C7-43C9-9430-9AB4E3036E57}" type="sibTrans" cxnId="{62DB87B1-D8EB-484C-81B2-EC4A5EE3AE46}">
      <dgm:prSet/>
      <dgm:spPr/>
      <dgm:t>
        <a:bodyPr/>
        <a:lstStyle/>
        <a:p>
          <a:endParaRPr lang="en-US"/>
        </a:p>
      </dgm:t>
    </dgm:pt>
    <dgm:pt modelId="{633C32E6-B51D-4F39-A34C-C1DCC5CAA399}">
      <dgm:prSet/>
      <dgm:spPr/>
      <dgm:t>
        <a:bodyPr/>
        <a:lstStyle/>
        <a:p>
          <a:r>
            <a:rPr lang="en-GB"/>
            <a:t>• Describe the role of the pancreas and liver.</a:t>
          </a:r>
          <a:endParaRPr lang="en-US"/>
        </a:p>
      </dgm:t>
    </dgm:pt>
    <dgm:pt modelId="{CD8FC9D4-9351-40F1-BD1E-94E37A5179CE}" type="parTrans" cxnId="{6F9463FC-B867-4F89-B18E-E838B419C898}">
      <dgm:prSet/>
      <dgm:spPr/>
      <dgm:t>
        <a:bodyPr/>
        <a:lstStyle/>
        <a:p>
          <a:endParaRPr lang="en-US"/>
        </a:p>
      </dgm:t>
    </dgm:pt>
    <dgm:pt modelId="{0F942DA5-197A-4514-A91B-00077096F837}" type="sibTrans" cxnId="{6F9463FC-B867-4F89-B18E-E838B419C898}">
      <dgm:prSet/>
      <dgm:spPr/>
      <dgm:t>
        <a:bodyPr/>
        <a:lstStyle/>
        <a:p>
          <a:endParaRPr lang="en-US"/>
        </a:p>
      </dgm:t>
    </dgm:pt>
    <dgm:pt modelId="{CA8E4815-7EF5-40AA-80BA-3DAC7A4154F7}">
      <dgm:prSet/>
      <dgm:spPr/>
      <dgm:t>
        <a:bodyPr/>
        <a:lstStyle/>
        <a:p>
          <a:r>
            <a:rPr lang="en-GB"/>
            <a:t>• Explain how insulin and glucagon interact.</a:t>
          </a:r>
          <a:endParaRPr lang="en-US"/>
        </a:p>
      </dgm:t>
    </dgm:pt>
    <dgm:pt modelId="{06B23C28-1649-469D-B6E0-564A83D6BCFD}" type="parTrans" cxnId="{D61E7665-E768-44A3-80F1-CD017901B6C2}">
      <dgm:prSet/>
      <dgm:spPr/>
      <dgm:t>
        <a:bodyPr/>
        <a:lstStyle/>
        <a:p>
          <a:endParaRPr lang="en-US"/>
        </a:p>
      </dgm:t>
    </dgm:pt>
    <dgm:pt modelId="{57FFD065-767F-40B2-A364-E7A2E883F180}" type="sibTrans" cxnId="{D61E7665-E768-44A3-80F1-CD017901B6C2}">
      <dgm:prSet/>
      <dgm:spPr/>
      <dgm:t>
        <a:bodyPr/>
        <a:lstStyle/>
        <a:p>
          <a:endParaRPr lang="en-US"/>
        </a:p>
      </dgm:t>
    </dgm:pt>
    <dgm:pt modelId="{92AB62DB-8E57-43E4-9A31-497E8509FE42}">
      <dgm:prSet/>
      <dgm:spPr/>
      <dgm:t>
        <a:bodyPr/>
        <a:lstStyle/>
        <a:p>
          <a:r>
            <a:rPr lang="en-GB"/>
            <a:t>• Evaluate treatments for Type 1 and Type 2 diabetes.</a:t>
          </a:r>
          <a:endParaRPr lang="en-US"/>
        </a:p>
      </dgm:t>
    </dgm:pt>
    <dgm:pt modelId="{1AC384CB-2DB2-4528-B72F-4E81EB5EBC91}" type="parTrans" cxnId="{D7D07A4C-32DB-405E-919A-B4069664C65B}">
      <dgm:prSet/>
      <dgm:spPr/>
      <dgm:t>
        <a:bodyPr/>
        <a:lstStyle/>
        <a:p>
          <a:endParaRPr lang="en-US"/>
        </a:p>
      </dgm:t>
    </dgm:pt>
    <dgm:pt modelId="{22BD3961-BAB0-487E-9568-BEFC527F3DF7}" type="sibTrans" cxnId="{D7D07A4C-32DB-405E-919A-B4069664C65B}">
      <dgm:prSet/>
      <dgm:spPr/>
      <dgm:t>
        <a:bodyPr/>
        <a:lstStyle/>
        <a:p>
          <a:endParaRPr lang="en-US"/>
        </a:p>
      </dgm:t>
    </dgm:pt>
    <dgm:pt modelId="{E5027379-4245-455C-9002-55BE67AB28D8}">
      <dgm:prSet/>
      <dgm:spPr/>
      <dgm:t>
        <a:bodyPr/>
        <a:lstStyle/>
        <a:p>
          <a:r>
            <a:rPr lang="en-GB"/>
            <a:t>Keywords: Pancreas, Insulin, Glucagon, Glycogen, Homeostasis.</a:t>
          </a:r>
          <a:endParaRPr lang="en-US"/>
        </a:p>
      </dgm:t>
    </dgm:pt>
    <dgm:pt modelId="{69B95DC6-4566-4543-88AF-5CDECDB53BFB}" type="parTrans" cxnId="{5409153B-DC52-43D5-905D-0BF4F0EAC94A}">
      <dgm:prSet/>
      <dgm:spPr/>
      <dgm:t>
        <a:bodyPr/>
        <a:lstStyle/>
        <a:p>
          <a:endParaRPr lang="en-US"/>
        </a:p>
      </dgm:t>
    </dgm:pt>
    <dgm:pt modelId="{7DF2FB2A-5654-4BB5-9923-9B9B9A308F5F}" type="sibTrans" cxnId="{5409153B-DC52-43D5-905D-0BF4F0EAC94A}">
      <dgm:prSet/>
      <dgm:spPr/>
      <dgm:t>
        <a:bodyPr/>
        <a:lstStyle/>
        <a:p>
          <a:endParaRPr lang="en-US"/>
        </a:p>
      </dgm:t>
    </dgm:pt>
    <dgm:pt modelId="{5B75E033-1F7A-4A02-9912-763EE8753DC5}" type="pres">
      <dgm:prSet presAssocID="{57BB39A0-B232-4832-AACA-D62C9A3B44EB}" presName="linear" presStyleCnt="0">
        <dgm:presLayoutVars>
          <dgm:animLvl val="lvl"/>
          <dgm:resizeHandles val="exact"/>
        </dgm:presLayoutVars>
      </dgm:prSet>
      <dgm:spPr/>
    </dgm:pt>
    <dgm:pt modelId="{195BB97F-2016-4296-8B93-D0057A1FFDE9}" type="pres">
      <dgm:prSet presAssocID="{34E48852-2CA5-420B-955B-F6052CD6936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9077888-00CE-46A9-A48D-941501A96DC1}" type="pres">
      <dgm:prSet presAssocID="{2083859C-77C7-43C9-9430-9AB4E3036E57}" presName="spacer" presStyleCnt="0"/>
      <dgm:spPr/>
    </dgm:pt>
    <dgm:pt modelId="{490B6E96-DEEE-43EC-8DC7-0593A4817285}" type="pres">
      <dgm:prSet presAssocID="{633C32E6-B51D-4F39-A34C-C1DCC5CAA39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E71C3A-CAB7-434A-BA50-F3E46C8F0386}" type="pres">
      <dgm:prSet presAssocID="{0F942DA5-197A-4514-A91B-00077096F837}" presName="spacer" presStyleCnt="0"/>
      <dgm:spPr/>
    </dgm:pt>
    <dgm:pt modelId="{E27F839C-4A86-4505-88BD-E74A7DA0C640}" type="pres">
      <dgm:prSet presAssocID="{CA8E4815-7EF5-40AA-80BA-3DAC7A4154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1811DE6-0B32-4DD0-BD7A-4CFF69E76FDB}" type="pres">
      <dgm:prSet presAssocID="{57FFD065-767F-40B2-A364-E7A2E883F180}" presName="spacer" presStyleCnt="0"/>
      <dgm:spPr/>
    </dgm:pt>
    <dgm:pt modelId="{02AB929D-A2D9-46D9-B174-2122693D1B3A}" type="pres">
      <dgm:prSet presAssocID="{92AB62DB-8E57-43E4-9A31-497E8509FE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4E8327-D708-4335-AB6E-F626BA86A3D8}" type="pres">
      <dgm:prSet presAssocID="{22BD3961-BAB0-487E-9568-BEFC527F3DF7}" presName="spacer" presStyleCnt="0"/>
      <dgm:spPr/>
    </dgm:pt>
    <dgm:pt modelId="{7B667928-4BA2-4AED-81BA-C556D6B33599}" type="pres">
      <dgm:prSet presAssocID="{E5027379-4245-455C-9002-55BE67AB28D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09153B-DC52-43D5-905D-0BF4F0EAC94A}" srcId="{57BB39A0-B232-4832-AACA-D62C9A3B44EB}" destId="{E5027379-4245-455C-9002-55BE67AB28D8}" srcOrd="4" destOrd="0" parTransId="{69B95DC6-4566-4543-88AF-5CDECDB53BFB}" sibTransId="{7DF2FB2A-5654-4BB5-9923-9B9B9A308F5F}"/>
    <dgm:cxn modelId="{A4025540-CCDA-438A-86F6-14B7C7928775}" type="presOf" srcId="{CA8E4815-7EF5-40AA-80BA-3DAC7A4154F7}" destId="{E27F839C-4A86-4505-88BD-E74A7DA0C640}" srcOrd="0" destOrd="0" presId="urn:microsoft.com/office/officeart/2005/8/layout/vList2"/>
    <dgm:cxn modelId="{D61E7665-E768-44A3-80F1-CD017901B6C2}" srcId="{57BB39A0-B232-4832-AACA-D62C9A3B44EB}" destId="{CA8E4815-7EF5-40AA-80BA-3DAC7A4154F7}" srcOrd="2" destOrd="0" parTransId="{06B23C28-1649-469D-B6E0-564A83D6BCFD}" sibTransId="{57FFD065-767F-40B2-A364-E7A2E883F180}"/>
    <dgm:cxn modelId="{D7D07A4C-32DB-405E-919A-B4069664C65B}" srcId="{57BB39A0-B232-4832-AACA-D62C9A3B44EB}" destId="{92AB62DB-8E57-43E4-9A31-497E8509FE42}" srcOrd="3" destOrd="0" parTransId="{1AC384CB-2DB2-4528-B72F-4E81EB5EBC91}" sibTransId="{22BD3961-BAB0-487E-9568-BEFC527F3DF7}"/>
    <dgm:cxn modelId="{DB6DFF57-4ACF-4412-9F3E-854AC1941B1E}" type="presOf" srcId="{92AB62DB-8E57-43E4-9A31-497E8509FE42}" destId="{02AB929D-A2D9-46D9-B174-2122693D1B3A}" srcOrd="0" destOrd="0" presId="urn:microsoft.com/office/officeart/2005/8/layout/vList2"/>
    <dgm:cxn modelId="{FD4916A7-C9D6-46C7-8DA7-A22C2D2BFDC2}" type="presOf" srcId="{57BB39A0-B232-4832-AACA-D62C9A3B44EB}" destId="{5B75E033-1F7A-4A02-9912-763EE8753DC5}" srcOrd="0" destOrd="0" presId="urn:microsoft.com/office/officeart/2005/8/layout/vList2"/>
    <dgm:cxn modelId="{83FCB7AD-C301-4E83-AEDF-ED5377F43514}" type="presOf" srcId="{34E48852-2CA5-420B-955B-F6052CD6936F}" destId="{195BB97F-2016-4296-8B93-D0057A1FFDE9}" srcOrd="0" destOrd="0" presId="urn:microsoft.com/office/officeart/2005/8/layout/vList2"/>
    <dgm:cxn modelId="{62DB87B1-D8EB-484C-81B2-EC4A5EE3AE46}" srcId="{57BB39A0-B232-4832-AACA-D62C9A3B44EB}" destId="{34E48852-2CA5-420B-955B-F6052CD6936F}" srcOrd="0" destOrd="0" parTransId="{7DA0B0D8-B4B1-49AE-80BB-D5FC1EA0632A}" sibTransId="{2083859C-77C7-43C9-9430-9AB4E3036E57}"/>
    <dgm:cxn modelId="{542A5DC9-B161-4A3A-ACA1-7399E114E806}" type="presOf" srcId="{E5027379-4245-455C-9002-55BE67AB28D8}" destId="{7B667928-4BA2-4AED-81BA-C556D6B33599}" srcOrd="0" destOrd="0" presId="urn:microsoft.com/office/officeart/2005/8/layout/vList2"/>
    <dgm:cxn modelId="{321EF6D4-E070-4A25-B94A-000A58D708C7}" type="presOf" srcId="{633C32E6-B51D-4F39-A34C-C1DCC5CAA399}" destId="{490B6E96-DEEE-43EC-8DC7-0593A4817285}" srcOrd="0" destOrd="0" presId="urn:microsoft.com/office/officeart/2005/8/layout/vList2"/>
    <dgm:cxn modelId="{6F9463FC-B867-4F89-B18E-E838B419C898}" srcId="{57BB39A0-B232-4832-AACA-D62C9A3B44EB}" destId="{633C32E6-B51D-4F39-A34C-C1DCC5CAA399}" srcOrd="1" destOrd="0" parTransId="{CD8FC9D4-9351-40F1-BD1E-94E37A5179CE}" sibTransId="{0F942DA5-197A-4514-A91B-00077096F837}"/>
    <dgm:cxn modelId="{28342022-3432-4D15-951C-7B469751F2CA}" type="presParOf" srcId="{5B75E033-1F7A-4A02-9912-763EE8753DC5}" destId="{195BB97F-2016-4296-8B93-D0057A1FFDE9}" srcOrd="0" destOrd="0" presId="urn:microsoft.com/office/officeart/2005/8/layout/vList2"/>
    <dgm:cxn modelId="{01EEB9EB-97E0-4230-A2C7-8E6487D39EFB}" type="presParOf" srcId="{5B75E033-1F7A-4A02-9912-763EE8753DC5}" destId="{D9077888-00CE-46A9-A48D-941501A96DC1}" srcOrd="1" destOrd="0" presId="urn:microsoft.com/office/officeart/2005/8/layout/vList2"/>
    <dgm:cxn modelId="{B64DC8FC-8F8D-4257-9EA6-A95DE5E2BCA9}" type="presParOf" srcId="{5B75E033-1F7A-4A02-9912-763EE8753DC5}" destId="{490B6E96-DEEE-43EC-8DC7-0593A4817285}" srcOrd="2" destOrd="0" presId="urn:microsoft.com/office/officeart/2005/8/layout/vList2"/>
    <dgm:cxn modelId="{CAE49E54-B55E-48FC-B2E1-BFB57A941958}" type="presParOf" srcId="{5B75E033-1F7A-4A02-9912-763EE8753DC5}" destId="{5BE71C3A-CAB7-434A-BA50-F3E46C8F0386}" srcOrd="3" destOrd="0" presId="urn:microsoft.com/office/officeart/2005/8/layout/vList2"/>
    <dgm:cxn modelId="{6BACB080-13D8-4051-B3F7-C8C2BD758AEC}" type="presParOf" srcId="{5B75E033-1F7A-4A02-9912-763EE8753DC5}" destId="{E27F839C-4A86-4505-88BD-E74A7DA0C640}" srcOrd="4" destOrd="0" presId="urn:microsoft.com/office/officeart/2005/8/layout/vList2"/>
    <dgm:cxn modelId="{7B2BEB67-361B-4B39-BAB6-9A1FB5AF1DB8}" type="presParOf" srcId="{5B75E033-1F7A-4A02-9912-763EE8753DC5}" destId="{B1811DE6-0B32-4DD0-BD7A-4CFF69E76FDB}" srcOrd="5" destOrd="0" presId="urn:microsoft.com/office/officeart/2005/8/layout/vList2"/>
    <dgm:cxn modelId="{B0108252-6A03-491B-8DFA-D533F5999E0F}" type="presParOf" srcId="{5B75E033-1F7A-4A02-9912-763EE8753DC5}" destId="{02AB929D-A2D9-46D9-B174-2122693D1B3A}" srcOrd="6" destOrd="0" presId="urn:microsoft.com/office/officeart/2005/8/layout/vList2"/>
    <dgm:cxn modelId="{9069412A-46D9-4239-B2A6-BC804B609BA0}" type="presParOf" srcId="{5B75E033-1F7A-4A02-9912-763EE8753DC5}" destId="{614E8327-D708-4335-AB6E-F626BA86A3D8}" srcOrd="7" destOrd="0" presId="urn:microsoft.com/office/officeart/2005/8/layout/vList2"/>
    <dgm:cxn modelId="{363B9D1B-942B-4C71-8C8F-E551630473A7}" type="presParOf" srcId="{5B75E033-1F7A-4A02-9912-763EE8753DC5}" destId="{7B667928-4BA2-4AED-81BA-C556D6B335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815DB-E9AC-42AD-807A-E3DABF1EAF1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95F83D-AA96-4FAB-BEF5-F9C02C44AF65}">
      <dgm:prSet/>
      <dgm:spPr/>
      <dgm:t>
        <a:bodyPr/>
        <a:lstStyle/>
        <a:p>
          <a:r>
            <a:rPr lang="en-GB"/>
            <a:t>1. The Pituitary Gland.</a:t>
          </a:r>
          <a:endParaRPr lang="en-US"/>
        </a:p>
      </dgm:t>
    </dgm:pt>
    <dgm:pt modelId="{F98AE9FE-441A-41AA-A36E-086C04AF06E3}" type="parTrans" cxnId="{78CA1A60-C2CA-43B0-A298-4B46519BE1FD}">
      <dgm:prSet/>
      <dgm:spPr/>
      <dgm:t>
        <a:bodyPr/>
        <a:lstStyle/>
        <a:p>
          <a:endParaRPr lang="en-US"/>
        </a:p>
      </dgm:t>
    </dgm:pt>
    <dgm:pt modelId="{6762C898-BCA6-464A-BC66-889ACEAA5DEF}" type="sibTrans" cxnId="{78CA1A60-C2CA-43B0-A298-4B46519BE1FD}">
      <dgm:prSet/>
      <dgm:spPr/>
      <dgm:t>
        <a:bodyPr/>
        <a:lstStyle/>
        <a:p>
          <a:endParaRPr lang="en-US"/>
        </a:p>
      </dgm:t>
    </dgm:pt>
    <dgm:pt modelId="{EF68F478-2A56-412D-A8EA-060633C1FFD1}">
      <dgm:prSet/>
      <dgm:spPr/>
      <dgm:t>
        <a:bodyPr/>
        <a:lstStyle/>
        <a:p>
          <a:r>
            <a:rPr lang="en-GB"/>
            <a:t>2. Maintenance of a constant internal environment.</a:t>
          </a:r>
          <a:endParaRPr lang="en-US"/>
        </a:p>
      </dgm:t>
    </dgm:pt>
    <dgm:pt modelId="{B355E5CA-DC17-42DC-94C3-9DB6AAEB1508}" type="parTrans" cxnId="{45627E8D-AAFD-4292-9E56-F13C8B45D357}">
      <dgm:prSet/>
      <dgm:spPr/>
      <dgm:t>
        <a:bodyPr/>
        <a:lstStyle/>
        <a:p>
          <a:endParaRPr lang="en-US"/>
        </a:p>
      </dgm:t>
    </dgm:pt>
    <dgm:pt modelId="{6797510B-9AC6-4655-9F63-EAEE84823E36}" type="sibTrans" cxnId="{45627E8D-AAFD-4292-9E56-F13C8B45D357}">
      <dgm:prSet/>
      <dgm:spPr/>
      <dgm:t>
        <a:bodyPr/>
        <a:lstStyle/>
        <a:p>
          <a:endParaRPr lang="en-US"/>
        </a:p>
      </dgm:t>
    </dgm:pt>
    <dgm:pt modelId="{4377409B-6946-419F-BF76-6CEA57F5D243}">
      <dgm:prSet/>
      <dgm:spPr/>
      <dgm:t>
        <a:bodyPr/>
        <a:lstStyle/>
        <a:p>
          <a:r>
            <a:rPr lang="en-GB"/>
            <a:t>3. To ensure cells have enough energy for respiration without damaging tissues.</a:t>
          </a:r>
          <a:endParaRPr lang="en-US"/>
        </a:p>
      </dgm:t>
    </dgm:pt>
    <dgm:pt modelId="{96D41AE0-93A1-4A23-AE82-7084396A0DCC}" type="parTrans" cxnId="{FE3AF4A2-CA7E-4AF8-B174-7E684130DFD2}">
      <dgm:prSet/>
      <dgm:spPr/>
      <dgm:t>
        <a:bodyPr/>
        <a:lstStyle/>
        <a:p>
          <a:endParaRPr lang="en-US"/>
        </a:p>
      </dgm:t>
    </dgm:pt>
    <dgm:pt modelId="{840EC7D8-FD52-4282-AB34-DC7EC45E3243}" type="sibTrans" cxnId="{FE3AF4A2-CA7E-4AF8-B174-7E684130DFD2}">
      <dgm:prSet/>
      <dgm:spPr/>
      <dgm:t>
        <a:bodyPr/>
        <a:lstStyle/>
        <a:p>
          <a:endParaRPr lang="en-US"/>
        </a:p>
      </dgm:t>
    </dgm:pt>
    <dgm:pt modelId="{C77906CB-9F59-4F66-B5E5-65094AF17A9C}" type="pres">
      <dgm:prSet presAssocID="{B04815DB-E9AC-42AD-807A-E3DABF1EAF16}" presName="root" presStyleCnt="0">
        <dgm:presLayoutVars>
          <dgm:dir/>
          <dgm:resizeHandles val="exact"/>
        </dgm:presLayoutVars>
      </dgm:prSet>
      <dgm:spPr/>
    </dgm:pt>
    <dgm:pt modelId="{798939AB-FBB5-45D0-AA9E-30FECB5766FF}" type="pres">
      <dgm:prSet presAssocID="{F395F83D-AA96-4FAB-BEF5-F9C02C44AF65}" presName="compNode" presStyleCnt="0"/>
      <dgm:spPr/>
    </dgm:pt>
    <dgm:pt modelId="{EFEDC137-9873-40DF-BEE2-6A18712CB150}" type="pres">
      <dgm:prSet presAssocID="{F395F83D-AA96-4FAB-BEF5-F9C02C44AF65}" presName="bgRect" presStyleLbl="bgShp" presStyleIdx="0" presStyleCnt="3"/>
      <dgm:spPr/>
    </dgm:pt>
    <dgm:pt modelId="{BB95384E-BA1E-4414-ADF5-C8C3EF9FDBF1}" type="pres">
      <dgm:prSet presAssocID="{F395F83D-AA96-4FAB-BEF5-F9C02C44AF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B71F829E-5B96-498D-842D-66A7BF800530}" type="pres">
      <dgm:prSet presAssocID="{F395F83D-AA96-4FAB-BEF5-F9C02C44AF65}" presName="spaceRect" presStyleCnt="0"/>
      <dgm:spPr/>
    </dgm:pt>
    <dgm:pt modelId="{60FF2070-3831-4491-923C-132375028A08}" type="pres">
      <dgm:prSet presAssocID="{F395F83D-AA96-4FAB-BEF5-F9C02C44AF65}" presName="parTx" presStyleLbl="revTx" presStyleIdx="0" presStyleCnt="3">
        <dgm:presLayoutVars>
          <dgm:chMax val="0"/>
          <dgm:chPref val="0"/>
        </dgm:presLayoutVars>
      </dgm:prSet>
      <dgm:spPr/>
    </dgm:pt>
    <dgm:pt modelId="{9F9FFB41-289E-4B16-AD6D-1EFA5755594C}" type="pres">
      <dgm:prSet presAssocID="{6762C898-BCA6-464A-BC66-889ACEAA5DEF}" presName="sibTrans" presStyleCnt="0"/>
      <dgm:spPr/>
    </dgm:pt>
    <dgm:pt modelId="{69FF2942-7A1A-42E1-B6A9-3DCE276398AC}" type="pres">
      <dgm:prSet presAssocID="{EF68F478-2A56-412D-A8EA-060633C1FFD1}" presName="compNode" presStyleCnt="0"/>
      <dgm:spPr/>
    </dgm:pt>
    <dgm:pt modelId="{CC3EABB8-464F-4782-A513-38EC754F1DB1}" type="pres">
      <dgm:prSet presAssocID="{EF68F478-2A56-412D-A8EA-060633C1FFD1}" presName="bgRect" presStyleLbl="bgShp" presStyleIdx="1" presStyleCnt="3"/>
      <dgm:spPr/>
    </dgm:pt>
    <dgm:pt modelId="{3428323E-CCBE-4001-B289-D205C3520488}" type="pres">
      <dgm:prSet presAssocID="{EF68F478-2A56-412D-A8EA-060633C1FF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6274FAB-9200-4654-A6AF-17D45551D9E2}" type="pres">
      <dgm:prSet presAssocID="{EF68F478-2A56-412D-A8EA-060633C1FFD1}" presName="spaceRect" presStyleCnt="0"/>
      <dgm:spPr/>
    </dgm:pt>
    <dgm:pt modelId="{FB0359E0-ED49-40EA-A834-03423552681F}" type="pres">
      <dgm:prSet presAssocID="{EF68F478-2A56-412D-A8EA-060633C1FFD1}" presName="parTx" presStyleLbl="revTx" presStyleIdx="1" presStyleCnt="3">
        <dgm:presLayoutVars>
          <dgm:chMax val="0"/>
          <dgm:chPref val="0"/>
        </dgm:presLayoutVars>
      </dgm:prSet>
      <dgm:spPr/>
    </dgm:pt>
    <dgm:pt modelId="{80FFF091-1785-4F76-9C93-DAF35B7D26B1}" type="pres">
      <dgm:prSet presAssocID="{6797510B-9AC6-4655-9F63-EAEE84823E36}" presName="sibTrans" presStyleCnt="0"/>
      <dgm:spPr/>
    </dgm:pt>
    <dgm:pt modelId="{90F06AEE-BB66-43A7-BEAA-4E664ECB48CA}" type="pres">
      <dgm:prSet presAssocID="{4377409B-6946-419F-BF76-6CEA57F5D243}" presName="compNode" presStyleCnt="0"/>
      <dgm:spPr/>
    </dgm:pt>
    <dgm:pt modelId="{CF649596-EA45-4920-88F0-5FA874558473}" type="pres">
      <dgm:prSet presAssocID="{4377409B-6946-419F-BF76-6CEA57F5D243}" presName="bgRect" presStyleLbl="bgShp" presStyleIdx="2" presStyleCnt="3"/>
      <dgm:spPr/>
    </dgm:pt>
    <dgm:pt modelId="{00E48ACC-EC0D-423A-A00C-707D8A5FF926}" type="pres">
      <dgm:prSet presAssocID="{4377409B-6946-419F-BF76-6CEA57F5D2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B59D9547-2AFF-42AC-A414-C946154218E1}" type="pres">
      <dgm:prSet presAssocID="{4377409B-6946-419F-BF76-6CEA57F5D243}" presName="spaceRect" presStyleCnt="0"/>
      <dgm:spPr/>
    </dgm:pt>
    <dgm:pt modelId="{D1ABFC3F-80DE-431C-885C-DB0C67042183}" type="pres">
      <dgm:prSet presAssocID="{4377409B-6946-419F-BF76-6CEA57F5D2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46BF39-2E8E-4146-A618-D25D58A95BAC}" type="presOf" srcId="{F395F83D-AA96-4FAB-BEF5-F9C02C44AF65}" destId="{60FF2070-3831-4491-923C-132375028A08}" srcOrd="0" destOrd="0" presId="urn:microsoft.com/office/officeart/2018/2/layout/IconVerticalSolidList"/>
    <dgm:cxn modelId="{78CA1A60-C2CA-43B0-A298-4B46519BE1FD}" srcId="{B04815DB-E9AC-42AD-807A-E3DABF1EAF16}" destId="{F395F83D-AA96-4FAB-BEF5-F9C02C44AF65}" srcOrd="0" destOrd="0" parTransId="{F98AE9FE-441A-41AA-A36E-086C04AF06E3}" sibTransId="{6762C898-BCA6-464A-BC66-889ACEAA5DEF}"/>
    <dgm:cxn modelId="{45627E8D-AAFD-4292-9E56-F13C8B45D357}" srcId="{B04815DB-E9AC-42AD-807A-E3DABF1EAF16}" destId="{EF68F478-2A56-412D-A8EA-060633C1FFD1}" srcOrd="1" destOrd="0" parTransId="{B355E5CA-DC17-42DC-94C3-9DB6AAEB1508}" sibTransId="{6797510B-9AC6-4655-9F63-EAEE84823E36}"/>
    <dgm:cxn modelId="{B93E519A-8E9D-4372-BF2F-72AD29EFCE1A}" type="presOf" srcId="{B04815DB-E9AC-42AD-807A-E3DABF1EAF16}" destId="{C77906CB-9F59-4F66-B5E5-65094AF17A9C}" srcOrd="0" destOrd="0" presId="urn:microsoft.com/office/officeart/2018/2/layout/IconVerticalSolidList"/>
    <dgm:cxn modelId="{FE3AF4A2-CA7E-4AF8-B174-7E684130DFD2}" srcId="{B04815DB-E9AC-42AD-807A-E3DABF1EAF16}" destId="{4377409B-6946-419F-BF76-6CEA57F5D243}" srcOrd="2" destOrd="0" parTransId="{96D41AE0-93A1-4A23-AE82-7084396A0DCC}" sibTransId="{840EC7D8-FD52-4282-AB34-DC7EC45E3243}"/>
    <dgm:cxn modelId="{275FD1E0-7EC6-4B8D-8D3C-317D2D04AA5F}" type="presOf" srcId="{EF68F478-2A56-412D-A8EA-060633C1FFD1}" destId="{FB0359E0-ED49-40EA-A834-03423552681F}" srcOrd="0" destOrd="0" presId="urn:microsoft.com/office/officeart/2018/2/layout/IconVerticalSolidList"/>
    <dgm:cxn modelId="{568A3DF8-1D81-4841-85EA-1B7F3BE3E414}" type="presOf" srcId="{4377409B-6946-419F-BF76-6CEA57F5D243}" destId="{D1ABFC3F-80DE-431C-885C-DB0C67042183}" srcOrd="0" destOrd="0" presId="urn:microsoft.com/office/officeart/2018/2/layout/IconVerticalSolidList"/>
    <dgm:cxn modelId="{B44F1F61-B95C-4177-A17D-0F30DCB0A37F}" type="presParOf" srcId="{C77906CB-9F59-4F66-B5E5-65094AF17A9C}" destId="{798939AB-FBB5-45D0-AA9E-30FECB5766FF}" srcOrd="0" destOrd="0" presId="urn:microsoft.com/office/officeart/2018/2/layout/IconVerticalSolidList"/>
    <dgm:cxn modelId="{C59A4A45-F998-488B-85D7-100D70E20681}" type="presParOf" srcId="{798939AB-FBB5-45D0-AA9E-30FECB5766FF}" destId="{EFEDC137-9873-40DF-BEE2-6A18712CB150}" srcOrd="0" destOrd="0" presId="urn:microsoft.com/office/officeart/2018/2/layout/IconVerticalSolidList"/>
    <dgm:cxn modelId="{844243B7-126F-4C86-93EE-E9D3C986F358}" type="presParOf" srcId="{798939AB-FBB5-45D0-AA9E-30FECB5766FF}" destId="{BB95384E-BA1E-4414-ADF5-C8C3EF9FDBF1}" srcOrd="1" destOrd="0" presId="urn:microsoft.com/office/officeart/2018/2/layout/IconVerticalSolidList"/>
    <dgm:cxn modelId="{BECA9171-1497-464A-87D4-054215B6A307}" type="presParOf" srcId="{798939AB-FBB5-45D0-AA9E-30FECB5766FF}" destId="{B71F829E-5B96-498D-842D-66A7BF800530}" srcOrd="2" destOrd="0" presId="urn:microsoft.com/office/officeart/2018/2/layout/IconVerticalSolidList"/>
    <dgm:cxn modelId="{3780F8AD-1922-436F-9BD3-0FFBBFA936A8}" type="presParOf" srcId="{798939AB-FBB5-45D0-AA9E-30FECB5766FF}" destId="{60FF2070-3831-4491-923C-132375028A08}" srcOrd="3" destOrd="0" presId="urn:microsoft.com/office/officeart/2018/2/layout/IconVerticalSolidList"/>
    <dgm:cxn modelId="{66BEB2B0-28B5-4736-9557-1D62ECC256C4}" type="presParOf" srcId="{C77906CB-9F59-4F66-B5E5-65094AF17A9C}" destId="{9F9FFB41-289E-4B16-AD6D-1EFA5755594C}" srcOrd="1" destOrd="0" presId="urn:microsoft.com/office/officeart/2018/2/layout/IconVerticalSolidList"/>
    <dgm:cxn modelId="{596DCA82-418E-4262-8B7F-175C76D988A2}" type="presParOf" srcId="{C77906CB-9F59-4F66-B5E5-65094AF17A9C}" destId="{69FF2942-7A1A-42E1-B6A9-3DCE276398AC}" srcOrd="2" destOrd="0" presId="urn:microsoft.com/office/officeart/2018/2/layout/IconVerticalSolidList"/>
    <dgm:cxn modelId="{3F9AFBAE-07E6-44C2-85BD-4BA7EF8F86C6}" type="presParOf" srcId="{69FF2942-7A1A-42E1-B6A9-3DCE276398AC}" destId="{CC3EABB8-464F-4782-A513-38EC754F1DB1}" srcOrd="0" destOrd="0" presId="urn:microsoft.com/office/officeart/2018/2/layout/IconVerticalSolidList"/>
    <dgm:cxn modelId="{28757687-F861-4A53-B6DB-BB6695C1D214}" type="presParOf" srcId="{69FF2942-7A1A-42E1-B6A9-3DCE276398AC}" destId="{3428323E-CCBE-4001-B289-D205C3520488}" srcOrd="1" destOrd="0" presId="urn:microsoft.com/office/officeart/2018/2/layout/IconVerticalSolidList"/>
    <dgm:cxn modelId="{E0AB8246-99A9-44A7-A14D-59F2935FD71C}" type="presParOf" srcId="{69FF2942-7A1A-42E1-B6A9-3DCE276398AC}" destId="{06274FAB-9200-4654-A6AF-17D45551D9E2}" srcOrd="2" destOrd="0" presId="urn:microsoft.com/office/officeart/2018/2/layout/IconVerticalSolidList"/>
    <dgm:cxn modelId="{3157EF10-6D99-452B-8137-445CFEA72FD6}" type="presParOf" srcId="{69FF2942-7A1A-42E1-B6A9-3DCE276398AC}" destId="{FB0359E0-ED49-40EA-A834-03423552681F}" srcOrd="3" destOrd="0" presId="urn:microsoft.com/office/officeart/2018/2/layout/IconVerticalSolidList"/>
    <dgm:cxn modelId="{E63B4A67-4A88-4169-A408-AD951F933FFD}" type="presParOf" srcId="{C77906CB-9F59-4F66-B5E5-65094AF17A9C}" destId="{80FFF091-1785-4F76-9C93-DAF35B7D26B1}" srcOrd="3" destOrd="0" presId="urn:microsoft.com/office/officeart/2018/2/layout/IconVerticalSolidList"/>
    <dgm:cxn modelId="{58DE23E0-FFBB-4844-89B6-B04FE4A49B0B}" type="presParOf" srcId="{C77906CB-9F59-4F66-B5E5-65094AF17A9C}" destId="{90F06AEE-BB66-43A7-BEAA-4E664ECB48CA}" srcOrd="4" destOrd="0" presId="urn:microsoft.com/office/officeart/2018/2/layout/IconVerticalSolidList"/>
    <dgm:cxn modelId="{AF9F4529-E684-429B-9DA0-7F01362D1AD4}" type="presParOf" srcId="{90F06AEE-BB66-43A7-BEAA-4E664ECB48CA}" destId="{CF649596-EA45-4920-88F0-5FA874558473}" srcOrd="0" destOrd="0" presId="urn:microsoft.com/office/officeart/2018/2/layout/IconVerticalSolidList"/>
    <dgm:cxn modelId="{C93F44EB-9142-4AC0-A6F7-799A8BC865EF}" type="presParOf" srcId="{90F06AEE-BB66-43A7-BEAA-4E664ECB48CA}" destId="{00E48ACC-EC0D-423A-A00C-707D8A5FF926}" srcOrd="1" destOrd="0" presId="urn:microsoft.com/office/officeart/2018/2/layout/IconVerticalSolidList"/>
    <dgm:cxn modelId="{A2CF0AB5-78CB-4897-ACD5-8A1AEBFFCCEE}" type="presParOf" srcId="{90F06AEE-BB66-43A7-BEAA-4E664ECB48CA}" destId="{B59D9547-2AFF-42AC-A414-C946154218E1}" srcOrd="2" destOrd="0" presId="urn:microsoft.com/office/officeart/2018/2/layout/IconVerticalSolidList"/>
    <dgm:cxn modelId="{AE589E05-B8BB-4A63-81D6-535F69684308}" type="presParOf" srcId="{90F06AEE-BB66-43A7-BEAA-4E664ECB48CA}" destId="{D1ABFC3F-80DE-431C-885C-DB0C670421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B5244-FE9A-4F44-BEF1-97C944E6E42E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23A4492-DB74-41D4-B98E-C892A9DC5D4B}">
      <dgm:prSet/>
      <dgm:spPr/>
      <dgm:t>
        <a:bodyPr/>
        <a:lstStyle/>
        <a:p>
          <a:r>
            <a:rPr lang="en-GB"/>
            <a:t>The pancreas acts as a sensor.</a:t>
          </a:r>
          <a:endParaRPr lang="en-US"/>
        </a:p>
      </dgm:t>
    </dgm:pt>
    <dgm:pt modelId="{092D6F7F-31BC-4B30-A66B-9EDA5CC0D96B}" type="parTrans" cxnId="{5A137022-BC20-4C96-8009-348A03637137}">
      <dgm:prSet/>
      <dgm:spPr/>
      <dgm:t>
        <a:bodyPr/>
        <a:lstStyle/>
        <a:p>
          <a:endParaRPr lang="en-US"/>
        </a:p>
      </dgm:t>
    </dgm:pt>
    <dgm:pt modelId="{3FD7E7C8-9F74-4F2A-A551-C394E20CDCEA}" type="sibTrans" cxnId="{5A137022-BC20-4C96-8009-348A03637137}">
      <dgm:prSet/>
      <dgm:spPr/>
      <dgm:t>
        <a:bodyPr/>
        <a:lstStyle/>
        <a:p>
          <a:endParaRPr lang="en-US"/>
        </a:p>
      </dgm:t>
    </dgm:pt>
    <dgm:pt modelId="{6366966C-4458-4145-9987-13EE2F3BF45B}">
      <dgm:prSet/>
      <dgm:spPr/>
      <dgm:t>
        <a:bodyPr/>
        <a:lstStyle/>
        <a:p>
          <a:r>
            <a:rPr lang="en-GB"/>
            <a:t>It constantly monitors the concentration of glucose in the blood.</a:t>
          </a:r>
          <a:endParaRPr lang="en-US"/>
        </a:p>
      </dgm:t>
    </dgm:pt>
    <dgm:pt modelId="{57D262F0-D604-43EE-BF42-74C27E543FC0}" type="parTrans" cxnId="{4474B0F8-3727-4C9A-ACC4-83FAA93A6AE5}">
      <dgm:prSet/>
      <dgm:spPr/>
      <dgm:t>
        <a:bodyPr/>
        <a:lstStyle/>
        <a:p>
          <a:endParaRPr lang="en-US"/>
        </a:p>
      </dgm:t>
    </dgm:pt>
    <dgm:pt modelId="{A3F597E6-292F-4882-B71D-B5D4EF8599EE}" type="sibTrans" cxnId="{4474B0F8-3727-4C9A-ACC4-83FAA93A6AE5}">
      <dgm:prSet/>
      <dgm:spPr/>
      <dgm:t>
        <a:bodyPr/>
        <a:lstStyle/>
        <a:p>
          <a:endParaRPr lang="en-US"/>
        </a:p>
      </dgm:t>
    </dgm:pt>
    <dgm:pt modelId="{A174A6CD-84E2-4FB3-B8F1-84004452E844}">
      <dgm:prSet/>
      <dgm:spPr/>
      <dgm:t>
        <a:bodyPr/>
        <a:lstStyle/>
        <a:p>
          <a:r>
            <a:rPr lang="en-GB"/>
            <a:t>It produces hormones (chemical messengers) to fix any changes.</a:t>
          </a:r>
          <a:endParaRPr lang="en-US"/>
        </a:p>
      </dgm:t>
    </dgm:pt>
    <dgm:pt modelId="{9B73B3C3-5787-4307-AA9C-7B054E922865}" type="parTrans" cxnId="{79ACAA3E-3EE7-4056-A4CD-C00C398F2F91}">
      <dgm:prSet/>
      <dgm:spPr/>
      <dgm:t>
        <a:bodyPr/>
        <a:lstStyle/>
        <a:p>
          <a:endParaRPr lang="en-US"/>
        </a:p>
      </dgm:t>
    </dgm:pt>
    <dgm:pt modelId="{8ECB75A9-11CB-4F1D-ADB2-1F64E61F3808}" type="sibTrans" cxnId="{79ACAA3E-3EE7-4056-A4CD-C00C398F2F91}">
      <dgm:prSet/>
      <dgm:spPr/>
      <dgm:t>
        <a:bodyPr/>
        <a:lstStyle/>
        <a:p>
          <a:endParaRPr lang="en-US"/>
        </a:p>
      </dgm:t>
    </dgm:pt>
    <dgm:pt modelId="{D76138F1-40BA-4C13-B4FD-17F923772FD6}" type="pres">
      <dgm:prSet presAssocID="{13AB5244-FE9A-4F44-BEF1-97C944E6E4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4E63E4-3299-45BB-ADFB-209A4474D3B6}" type="pres">
      <dgm:prSet presAssocID="{323A4492-DB74-41D4-B98E-C892A9DC5D4B}" presName="hierRoot1" presStyleCnt="0"/>
      <dgm:spPr/>
    </dgm:pt>
    <dgm:pt modelId="{23B51F4F-68D2-45C1-A455-CAAF1E5423B0}" type="pres">
      <dgm:prSet presAssocID="{323A4492-DB74-41D4-B98E-C892A9DC5D4B}" presName="composite" presStyleCnt="0"/>
      <dgm:spPr/>
    </dgm:pt>
    <dgm:pt modelId="{BA18B240-7C6A-4CD3-AC16-D42690585814}" type="pres">
      <dgm:prSet presAssocID="{323A4492-DB74-41D4-B98E-C892A9DC5D4B}" presName="background" presStyleLbl="node0" presStyleIdx="0" presStyleCnt="3"/>
      <dgm:spPr/>
    </dgm:pt>
    <dgm:pt modelId="{0FE0BF0E-2C2E-4890-B6E7-0813B8EA30E3}" type="pres">
      <dgm:prSet presAssocID="{323A4492-DB74-41D4-B98E-C892A9DC5D4B}" presName="text" presStyleLbl="fgAcc0" presStyleIdx="0" presStyleCnt="3">
        <dgm:presLayoutVars>
          <dgm:chPref val="3"/>
        </dgm:presLayoutVars>
      </dgm:prSet>
      <dgm:spPr/>
    </dgm:pt>
    <dgm:pt modelId="{8A567256-D494-4C21-BE54-F0B17BE579E2}" type="pres">
      <dgm:prSet presAssocID="{323A4492-DB74-41D4-B98E-C892A9DC5D4B}" presName="hierChild2" presStyleCnt="0"/>
      <dgm:spPr/>
    </dgm:pt>
    <dgm:pt modelId="{7855A8B3-0392-4460-BE2E-64681EA6C2D9}" type="pres">
      <dgm:prSet presAssocID="{6366966C-4458-4145-9987-13EE2F3BF45B}" presName="hierRoot1" presStyleCnt="0"/>
      <dgm:spPr/>
    </dgm:pt>
    <dgm:pt modelId="{E7F0324F-A528-4DA9-B167-C98093386983}" type="pres">
      <dgm:prSet presAssocID="{6366966C-4458-4145-9987-13EE2F3BF45B}" presName="composite" presStyleCnt="0"/>
      <dgm:spPr/>
    </dgm:pt>
    <dgm:pt modelId="{0EE5B041-C98E-4AAA-9FDB-E284B9F9E855}" type="pres">
      <dgm:prSet presAssocID="{6366966C-4458-4145-9987-13EE2F3BF45B}" presName="background" presStyleLbl="node0" presStyleIdx="1" presStyleCnt="3"/>
      <dgm:spPr/>
    </dgm:pt>
    <dgm:pt modelId="{226A3562-F916-45FF-BDD4-9A4C85FDB37A}" type="pres">
      <dgm:prSet presAssocID="{6366966C-4458-4145-9987-13EE2F3BF45B}" presName="text" presStyleLbl="fgAcc0" presStyleIdx="1" presStyleCnt="3">
        <dgm:presLayoutVars>
          <dgm:chPref val="3"/>
        </dgm:presLayoutVars>
      </dgm:prSet>
      <dgm:spPr/>
    </dgm:pt>
    <dgm:pt modelId="{3BB30D37-1D84-4632-89D3-EF290A7F2BF4}" type="pres">
      <dgm:prSet presAssocID="{6366966C-4458-4145-9987-13EE2F3BF45B}" presName="hierChild2" presStyleCnt="0"/>
      <dgm:spPr/>
    </dgm:pt>
    <dgm:pt modelId="{ACE0A989-5BF0-4B4C-8D61-AD447A300E03}" type="pres">
      <dgm:prSet presAssocID="{A174A6CD-84E2-4FB3-B8F1-84004452E844}" presName="hierRoot1" presStyleCnt="0"/>
      <dgm:spPr/>
    </dgm:pt>
    <dgm:pt modelId="{A3B0C4A9-0D84-4ADC-AFF5-7453368F1C7A}" type="pres">
      <dgm:prSet presAssocID="{A174A6CD-84E2-4FB3-B8F1-84004452E844}" presName="composite" presStyleCnt="0"/>
      <dgm:spPr/>
    </dgm:pt>
    <dgm:pt modelId="{8F07E083-DABD-4E93-92DA-7E86295403F1}" type="pres">
      <dgm:prSet presAssocID="{A174A6CD-84E2-4FB3-B8F1-84004452E844}" presName="background" presStyleLbl="node0" presStyleIdx="2" presStyleCnt="3"/>
      <dgm:spPr/>
    </dgm:pt>
    <dgm:pt modelId="{8437CA11-FD38-4B3B-A411-2B30379AC68D}" type="pres">
      <dgm:prSet presAssocID="{A174A6CD-84E2-4FB3-B8F1-84004452E844}" presName="text" presStyleLbl="fgAcc0" presStyleIdx="2" presStyleCnt="3">
        <dgm:presLayoutVars>
          <dgm:chPref val="3"/>
        </dgm:presLayoutVars>
      </dgm:prSet>
      <dgm:spPr/>
    </dgm:pt>
    <dgm:pt modelId="{A1B383ED-235B-4D57-9C6C-C436513BD658}" type="pres">
      <dgm:prSet presAssocID="{A174A6CD-84E2-4FB3-B8F1-84004452E844}" presName="hierChild2" presStyleCnt="0"/>
      <dgm:spPr/>
    </dgm:pt>
  </dgm:ptLst>
  <dgm:cxnLst>
    <dgm:cxn modelId="{5A137022-BC20-4C96-8009-348A03637137}" srcId="{13AB5244-FE9A-4F44-BEF1-97C944E6E42E}" destId="{323A4492-DB74-41D4-B98E-C892A9DC5D4B}" srcOrd="0" destOrd="0" parTransId="{092D6F7F-31BC-4B30-A66B-9EDA5CC0D96B}" sibTransId="{3FD7E7C8-9F74-4F2A-A551-C394E20CDCEA}"/>
    <dgm:cxn modelId="{79ACAA3E-3EE7-4056-A4CD-C00C398F2F91}" srcId="{13AB5244-FE9A-4F44-BEF1-97C944E6E42E}" destId="{A174A6CD-84E2-4FB3-B8F1-84004452E844}" srcOrd="2" destOrd="0" parTransId="{9B73B3C3-5787-4307-AA9C-7B054E922865}" sibTransId="{8ECB75A9-11CB-4F1D-ADB2-1F64E61F3808}"/>
    <dgm:cxn modelId="{C033624C-1779-4ACC-8755-1643D018748E}" type="presOf" srcId="{323A4492-DB74-41D4-B98E-C892A9DC5D4B}" destId="{0FE0BF0E-2C2E-4890-B6E7-0813B8EA30E3}" srcOrd="0" destOrd="0" presId="urn:microsoft.com/office/officeart/2005/8/layout/hierarchy1"/>
    <dgm:cxn modelId="{CDE54972-5FEE-4A09-8B5B-39677762E95B}" type="presOf" srcId="{13AB5244-FE9A-4F44-BEF1-97C944E6E42E}" destId="{D76138F1-40BA-4C13-B4FD-17F923772FD6}" srcOrd="0" destOrd="0" presId="urn:microsoft.com/office/officeart/2005/8/layout/hierarchy1"/>
    <dgm:cxn modelId="{0F5DFE99-9E5D-4197-BDA2-A20407A85D0B}" type="presOf" srcId="{6366966C-4458-4145-9987-13EE2F3BF45B}" destId="{226A3562-F916-45FF-BDD4-9A4C85FDB37A}" srcOrd="0" destOrd="0" presId="urn:microsoft.com/office/officeart/2005/8/layout/hierarchy1"/>
    <dgm:cxn modelId="{0FB528F4-53D0-4283-919A-85D781695409}" type="presOf" srcId="{A174A6CD-84E2-4FB3-B8F1-84004452E844}" destId="{8437CA11-FD38-4B3B-A411-2B30379AC68D}" srcOrd="0" destOrd="0" presId="urn:microsoft.com/office/officeart/2005/8/layout/hierarchy1"/>
    <dgm:cxn modelId="{4474B0F8-3727-4C9A-ACC4-83FAA93A6AE5}" srcId="{13AB5244-FE9A-4F44-BEF1-97C944E6E42E}" destId="{6366966C-4458-4145-9987-13EE2F3BF45B}" srcOrd="1" destOrd="0" parTransId="{57D262F0-D604-43EE-BF42-74C27E543FC0}" sibTransId="{A3F597E6-292F-4882-B71D-B5D4EF8599EE}"/>
    <dgm:cxn modelId="{EA879D46-1D10-4D96-9BB2-EBC99CB95E9C}" type="presParOf" srcId="{D76138F1-40BA-4C13-B4FD-17F923772FD6}" destId="{214E63E4-3299-45BB-ADFB-209A4474D3B6}" srcOrd="0" destOrd="0" presId="urn:microsoft.com/office/officeart/2005/8/layout/hierarchy1"/>
    <dgm:cxn modelId="{83E2EA5D-C527-436D-9B1D-BB2F6C5BC67A}" type="presParOf" srcId="{214E63E4-3299-45BB-ADFB-209A4474D3B6}" destId="{23B51F4F-68D2-45C1-A455-CAAF1E5423B0}" srcOrd="0" destOrd="0" presId="urn:microsoft.com/office/officeart/2005/8/layout/hierarchy1"/>
    <dgm:cxn modelId="{DCCA1648-2FBA-4286-998B-EAFDC0B38F34}" type="presParOf" srcId="{23B51F4F-68D2-45C1-A455-CAAF1E5423B0}" destId="{BA18B240-7C6A-4CD3-AC16-D42690585814}" srcOrd="0" destOrd="0" presId="urn:microsoft.com/office/officeart/2005/8/layout/hierarchy1"/>
    <dgm:cxn modelId="{C8988A5A-F803-4AFB-9671-31914F3176B7}" type="presParOf" srcId="{23B51F4F-68D2-45C1-A455-CAAF1E5423B0}" destId="{0FE0BF0E-2C2E-4890-B6E7-0813B8EA30E3}" srcOrd="1" destOrd="0" presId="urn:microsoft.com/office/officeart/2005/8/layout/hierarchy1"/>
    <dgm:cxn modelId="{6349CCCD-2EC1-4E96-9160-086A445369E8}" type="presParOf" srcId="{214E63E4-3299-45BB-ADFB-209A4474D3B6}" destId="{8A567256-D494-4C21-BE54-F0B17BE579E2}" srcOrd="1" destOrd="0" presId="urn:microsoft.com/office/officeart/2005/8/layout/hierarchy1"/>
    <dgm:cxn modelId="{7D00AB3B-4CCC-44C1-AEDD-EDDDDE1DD4A5}" type="presParOf" srcId="{D76138F1-40BA-4C13-B4FD-17F923772FD6}" destId="{7855A8B3-0392-4460-BE2E-64681EA6C2D9}" srcOrd="1" destOrd="0" presId="urn:microsoft.com/office/officeart/2005/8/layout/hierarchy1"/>
    <dgm:cxn modelId="{75E380AF-13A5-47E6-92CD-B68C87D1BF02}" type="presParOf" srcId="{7855A8B3-0392-4460-BE2E-64681EA6C2D9}" destId="{E7F0324F-A528-4DA9-B167-C98093386983}" srcOrd="0" destOrd="0" presId="urn:microsoft.com/office/officeart/2005/8/layout/hierarchy1"/>
    <dgm:cxn modelId="{1EBF34C4-85A9-4EE9-95DD-1263B02635B4}" type="presParOf" srcId="{E7F0324F-A528-4DA9-B167-C98093386983}" destId="{0EE5B041-C98E-4AAA-9FDB-E284B9F9E855}" srcOrd="0" destOrd="0" presId="urn:microsoft.com/office/officeart/2005/8/layout/hierarchy1"/>
    <dgm:cxn modelId="{9AB1A827-2AD5-479B-B135-FC63F43102E9}" type="presParOf" srcId="{E7F0324F-A528-4DA9-B167-C98093386983}" destId="{226A3562-F916-45FF-BDD4-9A4C85FDB37A}" srcOrd="1" destOrd="0" presId="urn:microsoft.com/office/officeart/2005/8/layout/hierarchy1"/>
    <dgm:cxn modelId="{AB9B2F55-D081-4108-872C-3024978CB706}" type="presParOf" srcId="{7855A8B3-0392-4460-BE2E-64681EA6C2D9}" destId="{3BB30D37-1D84-4632-89D3-EF290A7F2BF4}" srcOrd="1" destOrd="0" presId="urn:microsoft.com/office/officeart/2005/8/layout/hierarchy1"/>
    <dgm:cxn modelId="{98439023-226E-4175-90AE-4D33A3AC252B}" type="presParOf" srcId="{D76138F1-40BA-4C13-B4FD-17F923772FD6}" destId="{ACE0A989-5BF0-4B4C-8D61-AD447A300E03}" srcOrd="2" destOrd="0" presId="urn:microsoft.com/office/officeart/2005/8/layout/hierarchy1"/>
    <dgm:cxn modelId="{C975E714-9955-4C0E-B925-858726F57223}" type="presParOf" srcId="{ACE0A989-5BF0-4B4C-8D61-AD447A300E03}" destId="{A3B0C4A9-0D84-4ADC-AFF5-7453368F1C7A}" srcOrd="0" destOrd="0" presId="urn:microsoft.com/office/officeart/2005/8/layout/hierarchy1"/>
    <dgm:cxn modelId="{0BD72152-BFC3-4130-B234-3F9F9F081C0C}" type="presParOf" srcId="{A3B0C4A9-0D84-4ADC-AFF5-7453368F1C7A}" destId="{8F07E083-DABD-4E93-92DA-7E86295403F1}" srcOrd="0" destOrd="0" presId="urn:microsoft.com/office/officeart/2005/8/layout/hierarchy1"/>
    <dgm:cxn modelId="{7BFC8DE1-AC50-4EC7-AD23-DECD61C3A4C4}" type="presParOf" srcId="{A3B0C4A9-0D84-4ADC-AFF5-7453368F1C7A}" destId="{8437CA11-FD38-4B3B-A411-2B30379AC68D}" srcOrd="1" destOrd="0" presId="urn:microsoft.com/office/officeart/2005/8/layout/hierarchy1"/>
    <dgm:cxn modelId="{8D267390-C13F-4F81-A4C8-22BFA8451FDF}" type="presParOf" srcId="{ACE0A989-5BF0-4B4C-8D61-AD447A300E03}" destId="{A1B383ED-235B-4D57-9C6C-C436513BD6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10AA9-3DB3-4D32-8204-35C456F37EF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4FF505-BEAE-4BEF-B835-C765CAF71AE5}">
      <dgm:prSet/>
      <dgm:spPr/>
      <dgm:t>
        <a:bodyPr/>
        <a:lstStyle/>
        <a:p>
          <a:pPr>
            <a:defRPr cap="all"/>
          </a:pPr>
          <a:r>
            <a:rPr lang="en-GB"/>
            <a:t>Cause: Body cells no longer respond to insulin.</a:t>
          </a:r>
          <a:endParaRPr lang="en-US"/>
        </a:p>
      </dgm:t>
    </dgm:pt>
    <dgm:pt modelId="{55D55A6E-E6EF-4879-B437-2186ABE7972F}" type="parTrans" cxnId="{5B3491F6-E3EC-4171-A427-4F075E4570FA}">
      <dgm:prSet/>
      <dgm:spPr/>
      <dgm:t>
        <a:bodyPr/>
        <a:lstStyle/>
        <a:p>
          <a:endParaRPr lang="en-US"/>
        </a:p>
      </dgm:t>
    </dgm:pt>
    <dgm:pt modelId="{A8366500-515D-4ACE-9D47-FF8C96D3C17D}" type="sibTrans" cxnId="{5B3491F6-E3EC-4171-A427-4F075E4570FA}">
      <dgm:prSet/>
      <dgm:spPr/>
      <dgm:t>
        <a:bodyPr/>
        <a:lstStyle/>
        <a:p>
          <a:endParaRPr lang="en-US"/>
        </a:p>
      </dgm:t>
    </dgm:pt>
    <dgm:pt modelId="{A41E6D02-3BF7-4805-8E9A-D277DDA2E6B0}">
      <dgm:prSet/>
      <dgm:spPr/>
      <dgm:t>
        <a:bodyPr/>
        <a:lstStyle/>
        <a:p>
          <a:pPr>
            <a:defRPr cap="all"/>
          </a:pPr>
          <a:r>
            <a:rPr lang="en-GB"/>
            <a:t>Risk Factor: Obesity and lack of exercise.</a:t>
          </a:r>
          <a:endParaRPr lang="en-US"/>
        </a:p>
      </dgm:t>
    </dgm:pt>
    <dgm:pt modelId="{2B6DDDEA-5D70-4537-9FE0-F220226903B1}" type="parTrans" cxnId="{07C6F8C9-4303-4ABD-AFAC-B715EBFAEAD5}">
      <dgm:prSet/>
      <dgm:spPr/>
      <dgm:t>
        <a:bodyPr/>
        <a:lstStyle/>
        <a:p>
          <a:endParaRPr lang="en-US"/>
        </a:p>
      </dgm:t>
    </dgm:pt>
    <dgm:pt modelId="{FEAD623A-9DE1-4D9E-8472-A885DFBF06F9}" type="sibTrans" cxnId="{07C6F8C9-4303-4ABD-AFAC-B715EBFAEAD5}">
      <dgm:prSet/>
      <dgm:spPr/>
      <dgm:t>
        <a:bodyPr/>
        <a:lstStyle/>
        <a:p>
          <a:endParaRPr lang="en-US"/>
        </a:p>
      </dgm:t>
    </dgm:pt>
    <dgm:pt modelId="{82DDC539-046F-4A95-9625-E33E81B69532}">
      <dgm:prSet/>
      <dgm:spPr/>
      <dgm:t>
        <a:bodyPr/>
        <a:lstStyle/>
        <a:p>
          <a:pPr>
            <a:defRPr cap="all"/>
          </a:pPr>
          <a:r>
            <a:rPr lang="en-GB"/>
            <a:t>Treatment: Controlled diet and exercise.</a:t>
          </a:r>
          <a:endParaRPr lang="en-US"/>
        </a:p>
      </dgm:t>
    </dgm:pt>
    <dgm:pt modelId="{91C4311A-EFC6-4D8D-987F-D36E476AF726}" type="parTrans" cxnId="{57DEE258-B254-46E8-890B-7C1D08D64A21}">
      <dgm:prSet/>
      <dgm:spPr/>
      <dgm:t>
        <a:bodyPr/>
        <a:lstStyle/>
        <a:p>
          <a:endParaRPr lang="en-US"/>
        </a:p>
      </dgm:t>
    </dgm:pt>
    <dgm:pt modelId="{8AB70C42-8CA5-4B3A-88F0-5A15D6DF2EE1}" type="sibTrans" cxnId="{57DEE258-B254-46E8-890B-7C1D08D64A21}">
      <dgm:prSet/>
      <dgm:spPr/>
      <dgm:t>
        <a:bodyPr/>
        <a:lstStyle/>
        <a:p>
          <a:endParaRPr lang="en-US"/>
        </a:p>
      </dgm:t>
    </dgm:pt>
    <dgm:pt modelId="{85DC6970-49BC-43BA-AC51-4F0F0588F113}" type="pres">
      <dgm:prSet presAssocID="{E1410AA9-3DB3-4D32-8204-35C456F37EF3}" presName="root" presStyleCnt="0">
        <dgm:presLayoutVars>
          <dgm:dir/>
          <dgm:resizeHandles val="exact"/>
        </dgm:presLayoutVars>
      </dgm:prSet>
      <dgm:spPr/>
    </dgm:pt>
    <dgm:pt modelId="{3882B06D-3001-4676-978A-8D05BA1446F7}" type="pres">
      <dgm:prSet presAssocID="{C14FF505-BEAE-4BEF-B835-C765CAF71AE5}" presName="compNode" presStyleCnt="0"/>
      <dgm:spPr/>
    </dgm:pt>
    <dgm:pt modelId="{31B427C1-D8BC-40D1-B47E-71BF7335DE82}" type="pres">
      <dgm:prSet presAssocID="{C14FF505-BEAE-4BEF-B835-C765CAF71AE5}" presName="iconBgRect" presStyleLbl="bgShp" presStyleIdx="0" presStyleCnt="3"/>
      <dgm:spPr/>
    </dgm:pt>
    <dgm:pt modelId="{BF3906B2-E3B6-41AB-9F9D-7E3BC038FA82}" type="pres">
      <dgm:prSet presAssocID="{C14FF505-BEAE-4BEF-B835-C765CAF71A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s"/>
        </a:ext>
      </dgm:extLst>
    </dgm:pt>
    <dgm:pt modelId="{3495FFFF-B331-49E1-84AB-150D5FE8CC77}" type="pres">
      <dgm:prSet presAssocID="{C14FF505-BEAE-4BEF-B835-C765CAF71AE5}" presName="spaceRect" presStyleCnt="0"/>
      <dgm:spPr/>
    </dgm:pt>
    <dgm:pt modelId="{CEB7DF11-3906-4D7F-B0C2-9301F82B2B5C}" type="pres">
      <dgm:prSet presAssocID="{C14FF505-BEAE-4BEF-B835-C765CAF71AE5}" presName="textRect" presStyleLbl="revTx" presStyleIdx="0" presStyleCnt="3">
        <dgm:presLayoutVars>
          <dgm:chMax val="1"/>
          <dgm:chPref val="1"/>
        </dgm:presLayoutVars>
      </dgm:prSet>
      <dgm:spPr/>
    </dgm:pt>
    <dgm:pt modelId="{6F0281EA-5630-4F5E-91B0-007F26D0967D}" type="pres">
      <dgm:prSet presAssocID="{A8366500-515D-4ACE-9D47-FF8C96D3C17D}" presName="sibTrans" presStyleCnt="0"/>
      <dgm:spPr/>
    </dgm:pt>
    <dgm:pt modelId="{8B1C0911-BFCA-45F7-9A40-8B7874E3FBB9}" type="pres">
      <dgm:prSet presAssocID="{A41E6D02-3BF7-4805-8E9A-D277DDA2E6B0}" presName="compNode" presStyleCnt="0"/>
      <dgm:spPr/>
    </dgm:pt>
    <dgm:pt modelId="{22651B8C-90FB-4D20-A6D9-FA9F129D66F8}" type="pres">
      <dgm:prSet presAssocID="{A41E6D02-3BF7-4805-8E9A-D277DDA2E6B0}" presName="iconBgRect" presStyleLbl="bgShp" presStyleIdx="1" presStyleCnt="3"/>
      <dgm:spPr/>
    </dgm:pt>
    <dgm:pt modelId="{9BD56E3B-99BC-48BA-A15D-EF6F5FD41936}" type="pres">
      <dgm:prSet presAssocID="{A41E6D02-3BF7-4805-8E9A-D277DDA2E6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2787B3CD-8964-4A39-854C-178504F3C26F}" type="pres">
      <dgm:prSet presAssocID="{A41E6D02-3BF7-4805-8E9A-D277DDA2E6B0}" presName="spaceRect" presStyleCnt="0"/>
      <dgm:spPr/>
    </dgm:pt>
    <dgm:pt modelId="{B1F11A44-C822-4FB8-8722-4F566731C9C6}" type="pres">
      <dgm:prSet presAssocID="{A41E6D02-3BF7-4805-8E9A-D277DDA2E6B0}" presName="textRect" presStyleLbl="revTx" presStyleIdx="1" presStyleCnt="3">
        <dgm:presLayoutVars>
          <dgm:chMax val="1"/>
          <dgm:chPref val="1"/>
        </dgm:presLayoutVars>
      </dgm:prSet>
      <dgm:spPr/>
    </dgm:pt>
    <dgm:pt modelId="{587D4372-BD5F-420F-989F-174CEF54CCB1}" type="pres">
      <dgm:prSet presAssocID="{FEAD623A-9DE1-4D9E-8472-A885DFBF06F9}" presName="sibTrans" presStyleCnt="0"/>
      <dgm:spPr/>
    </dgm:pt>
    <dgm:pt modelId="{E1746F02-4970-41DA-818B-82E83122E962}" type="pres">
      <dgm:prSet presAssocID="{82DDC539-046F-4A95-9625-E33E81B69532}" presName="compNode" presStyleCnt="0"/>
      <dgm:spPr/>
    </dgm:pt>
    <dgm:pt modelId="{EA1E6CF8-3662-4D02-92E7-1DA069D80F4F}" type="pres">
      <dgm:prSet presAssocID="{82DDC539-046F-4A95-9625-E33E81B69532}" presName="iconBgRect" presStyleLbl="bgShp" presStyleIdx="2" presStyleCnt="3"/>
      <dgm:spPr/>
    </dgm:pt>
    <dgm:pt modelId="{ED20C620-3D5B-4E90-B8F8-B541ED25C060}" type="pres">
      <dgm:prSet presAssocID="{82DDC539-046F-4A95-9625-E33E81B695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AECDAC-1C84-4B20-851C-30DAF0741AA3}" type="pres">
      <dgm:prSet presAssocID="{82DDC539-046F-4A95-9625-E33E81B69532}" presName="spaceRect" presStyleCnt="0"/>
      <dgm:spPr/>
    </dgm:pt>
    <dgm:pt modelId="{0D3CC339-062C-4ACD-805E-5301461AF49E}" type="pres">
      <dgm:prSet presAssocID="{82DDC539-046F-4A95-9625-E33E81B695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5525872-C239-470F-AD82-DEF67BA1DA37}" type="presOf" srcId="{C14FF505-BEAE-4BEF-B835-C765CAF71AE5}" destId="{CEB7DF11-3906-4D7F-B0C2-9301F82B2B5C}" srcOrd="0" destOrd="0" presId="urn:microsoft.com/office/officeart/2018/5/layout/IconCircleLabelList"/>
    <dgm:cxn modelId="{57DEE258-B254-46E8-890B-7C1D08D64A21}" srcId="{E1410AA9-3DB3-4D32-8204-35C456F37EF3}" destId="{82DDC539-046F-4A95-9625-E33E81B69532}" srcOrd="2" destOrd="0" parTransId="{91C4311A-EFC6-4D8D-987F-D36E476AF726}" sibTransId="{8AB70C42-8CA5-4B3A-88F0-5A15D6DF2EE1}"/>
    <dgm:cxn modelId="{8BA47484-C849-4F33-BE93-F60C160B66A4}" type="presOf" srcId="{82DDC539-046F-4A95-9625-E33E81B69532}" destId="{0D3CC339-062C-4ACD-805E-5301461AF49E}" srcOrd="0" destOrd="0" presId="urn:microsoft.com/office/officeart/2018/5/layout/IconCircleLabelList"/>
    <dgm:cxn modelId="{85A70598-479D-4786-8DB9-877438FAE8A6}" type="presOf" srcId="{E1410AA9-3DB3-4D32-8204-35C456F37EF3}" destId="{85DC6970-49BC-43BA-AC51-4F0F0588F113}" srcOrd="0" destOrd="0" presId="urn:microsoft.com/office/officeart/2018/5/layout/IconCircleLabelList"/>
    <dgm:cxn modelId="{07C6F8C9-4303-4ABD-AFAC-B715EBFAEAD5}" srcId="{E1410AA9-3DB3-4D32-8204-35C456F37EF3}" destId="{A41E6D02-3BF7-4805-8E9A-D277DDA2E6B0}" srcOrd="1" destOrd="0" parTransId="{2B6DDDEA-5D70-4537-9FE0-F220226903B1}" sibTransId="{FEAD623A-9DE1-4D9E-8472-A885DFBF06F9}"/>
    <dgm:cxn modelId="{4213B3CF-2273-4F80-91B5-8C7015611754}" type="presOf" srcId="{A41E6D02-3BF7-4805-8E9A-D277DDA2E6B0}" destId="{B1F11A44-C822-4FB8-8722-4F566731C9C6}" srcOrd="0" destOrd="0" presId="urn:microsoft.com/office/officeart/2018/5/layout/IconCircleLabelList"/>
    <dgm:cxn modelId="{5B3491F6-E3EC-4171-A427-4F075E4570FA}" srcId="{E1410AA9-3DB3-4D32-8204-35C456F37EF3}" destId="{C14FF505-BEAE-4BEF-B835-C765CAF71AE5}" srcOrd="0" destOrd="0" parTransId="{55D55A6E-E6EF-4879-B437-2186ABE7972F}" sibTransId="{A8366500-515D-4ACE-9D47-FF8C96D3C17D}"/>
    <dgm:cxn modelId="{3C48881F-3F74-4E1A-BD69-AB401BEB28C3}" type="presParOf" srcId="{85DC6970-49BC-43BA-AC51-4F0F0588F113}" destId="{3882B06D-3001-4676-978A-8D05BA1446F7}" srcOrd="0" destOrd="0" presId="urn:microsoft.com/office/officeart/2018/5/layout/IconCircleLabelList"/>
    <dgm:cxn modelId="{B9D51AC8-7368-4F98-A9E4-BA2F0E9DF78E}" type="presParOf" srcId="{3882B06D-3001-4676-978A-8D05BA1446F7}" destId="{31B427C1-D8BC-40D1-B47E-71BF7335DE82}" srcOrd="0" destOrd="0" presId="urn:microsoft.com/office/officeart/2018/5/layout/IconCircleLabelList"/>
    <dgm:cxn modelId="{51DFEE97-9BC3-4AF1-B649-F4752F82DF52}" type="presParOf" srcId="{3882B06D-3001-4676-978A-8D05BA1446F7}" destId="{BF3906B2-E3B6-41AB-9F9D-7E3BC038FA82}" srcOrd="1" destOrd="0" presId="urn:microsoft.com/office/officeart/2018/5/layout/IconCircleLabelList"/>
    <dgm:cxn modelId="{6F2CDB70-886D-4414-999D-4FAC7F325ED7}" type="presParOf" srcId="{3882B06D-3001-4676-978A-8D05BA1446F7}" destId="{3495FFFF-B331-49E1-84AB-150D5FE8CC77}" srcOrd="2" destOrd="0" presId="urn:microsoft.com/office/officeart/2018/5/layout/IconCircleLabelList"/>
    <dgm:cxn modelId="{4145160E-C850-4D1E-A70A-65FC3CB787EB}" type="presParOf" srcId="{3882B06D-3001-4676-978A-8D05BA1446F7}" destId="{CEB7DF11-3906-4D7F-B0C2-9301F82B2B5C}" srcOrd="3" destOrd="0" presId="urn:microsoft.com/office/officeart/2018/5/layout/IconCircleLabelList"/>
    <dgm:cxn modelId="{F1B1D3C5-C9B9-4B7D-AC2F-40F8FC50632B}" type="presParOf" srcId="{85DC6970-49BC-43BA-AC51-4F0F0588F113}" destId="{6F0281EA-5630-4F5E-91B0-007F26D0967D}" srcOrd="1" destOrd="0" presId="urn:microsoft.com/office/officeart/2018/5/layout/IconCircleLabelList"/>
    <dgm:cxn modelId="{3E82DFBE-8668-4671-B619-47852655EC75}" type="presParOf" srcId="{85DC6970-49BC-43BA-AC51-4F0F0588F113}" destId="{8B1C0911-BFCA-45F7-9A40-8B7874E3FBB9}" srcOrd="2" destOrd="0" presId="urn:microsoft.com/office/officeart/2018/5/layout/IconCircleLabelList"/>
    <dgm:cxn modelId="{C1893B9D-FC33-48E1-9E36-3835AB718632}" type="presParOf" srcId="{8B1C0911-BFCA-45F7-9A40-8B7874E3FBB9}" destId="{22651B8C-90FB-4D20-A6D9-FA9F129D66F8}" srcOrd="0" destOrd="0" presId="urn:microsoft.com/office/officeart/2018/5/layout/IconCircleLabelList"/>
    <dgm:cxn modelId="{B11C49F6-BAD4-4FCD-9891-9E187D37371C}" type="presParOf" srcId="{8B1C0911-BFCA-45F7-9A40-8B7874E3FBB9}" destId="{9BD56E3B-99BC-48BA-A15D-EF6F5FD41936}" srcOrd="1" destOrd="0" presId="urn:microsoft.com/office/officeart/2018/5/layout/IconCircleLabelList"/>
    <dgm:cxn modelId="{6C7F8E42-C4EC-4AEF-A114-B61ACC6E14B1}" type="presParOf" srcId="{8B1C0911-BFCA-45F7-9A40-8B7874E3FBB9}" destId="{2787B3CD-8964-4A39-854C-178504F3C26F}" srcOrd="2" destOrd="0" presId="urn:microsoft.com/office/officeart/2018/5/layout/IconCircleLabelList"/>
    <dgm:cxn modelId="{0FC5F3B2-EE3C-4689-BCD4-15FC7A453A9B}" type="presParOf" srcId="{8B1C0911-BFCA-45F7-9A40-8B7874E3FBB9}" destId="{B1F11A44-C822-4FB8-8722-4F566731C9C6}" srcOrd="3" destOrd="0" presId="urn:microsoft.com/office/officeart/2018/5/layout/IconCircleLabelList"/>
    <dgm:cxn modelId="{7454E1A9-A83F-4D53-BD0E-8ADAE373162C}" type="presParOf" srcId="{85DC6970-49BC-43BA-AC51-4F0F0588F113}" destId="{587D4372-BD5F-420F-989F-174CEF54CCB1}" srcOrd="3" destOrd="0" presId="urn:microsoft.com/office/officeart/2018/5/layout/IconCircleLabelList"/>
    <dgm:cxn modelId="{DE4D0CD8-D2E7-4076-9C00-7921CCA30A85}" type="presParOf" srcId="{85DC6970-49BC-43BA-AC51-4F0F0588F113}" destId="{E1746F02-4970-41DA-818B-82E83122E962}" srcOrd="4" destOrd="0" presId="urn:microsoft.com/office/officeart/2018/5/layout/IconCircleLabelList"/>
    <dgm:cxn modelId="{DCBC8DF0-1910-46D1-81F8-3B8885A475DB}" type="presParOf" srcId="{E1746F02-4970-41DA-818B-82E83122E962}" destId="{EA1E6CF8-3662-4D02-92E7-1DA069D80F4F}" srcOrd="0" destOrd="0" presId="urn:microsoft.com/office/officeart/2018/5/layout/IconCircleLabelList"/>
    <dgm:cxn modelId="{2B38A895-DB87-4F70-9D5E-7D89DE579CC7}" type="presParOf" srcId="{E1746F02-4970-41DA-818B-82E83122E962}" destId="{ED20C620-3D5B-4E90-B8F8-B541ED25C060}" srcOrd="1" destOrd="0" presId="urn:microsoft.com/office/officeart/2018/5/layout/IconCircleLabelList"/>
    <dgm:cxn modelId="{76D70C89-0D76-43C1-A595-9D3D83B22D8D}" type="presParOf" srcId="{E1746F02-4970-41DA-818B-82E83122E962}" destId="{47AECDAC-1C84-4B20-851C-30DAF0741AA3}" srcOrd="2" destOrd="0" presId="urn:microsoft.com/office/officeart/2018/5/layout/IconCircleLabelList"/>
    <dgm:cxn modelId="{8116496C-13DF-4ABF-A6A7-B2B37DD779D5}" type="presParOf" srcId="{E1746F02-4970-41DA-818B-82E83122E962}" destId="{0D3CC339-062C-4ACD-805E-5301461AF49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B5F1AF-66AD-4B5A-9039-6FABEF4107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3B28D9-AD82-40AC-8850-BA97FC62959A}">
      <dgm:prSet/>
      <dgm:spPr/>
      <dgm:t>
        <a:bodyPr/>
        <a:lstStyle/>
        <a:p>
          <a:r>
            <a:rPr lang="en-GB"/>
            <a:t>Create a table with two columns: Type 1 and Type 2.</a:t>
          </a:r>
          <a:endParaRPr lang="en-US"/>
        </a:p>
      </dgm:t>
    </dgm:pt>
    <dgm:pt modelId="{A14EF31D-B450-4862-A824-6028A8BEC3EF}" type="parTrans" cxnId="{7B393650-FF19-409F-87EB-D4E2A26086CB}">
      <dgm:prSet/>
      <dgm:spPr/>
      <dgm:t>
        <a:bodyPr/>
        <a:lstStyle/>
        <a:p>
          <a:endParaRPr lang="en-US"/>
        </a:p>
      </dgm:t>
    </dgm:pt>
    <dgm:pt modelId="{21B844D2-ADC8-416E-B7F4-F6F20ACC2EC9}" type="sibTrans" cxnId="{7B393650-FF19-409F-87EB-D4E2A26086CB}">
      <dgm:prSet/>
      <dgm:spPr/>
      <dgm:t>
        <a:bodyPr/>
        <a:lstStyle/>
        <a:p>
          <a:endParaRPr lang="en-US"/>
        </a:p>
      </dgm:t>
    </dgm:pt>
    <dgm:pt modelId="{AC8A577B-039C-4F93-83F4-D733BB961616}">
      <dgm:prSet/>
      <dgm:spPr/>
      <dgm:t>
        <a:bodyPr/>
        <a:lstStyle/>
        <a:p>
          <a:r>
            <a:rPr lang="en-GB" dirty="0"/>
            <a:t>Sort these: Obesity, Injections, Cells don't respond, Early onset.</a:t>
          </a:r>
          <a:endParaRPr lang="en-US" dirty="0"/>
        </a:p>
      </dgm:t>
    </dgm:pt>
    <dgm:pt modelId="{75799B21-B539-4252-941A-A0103F0BB6F6}" type="parTrans" cxnId="{D01E0845-952C-4A03-8FFC-7F045F67D0D7}">
      <dgm:prSet/>
      <dgm:spPr/>
      <dgm:t>
        <a:bodyPr/>
        <a:lstStyle/>
        <a:p>
          <a:endParaRPr lang="en-US"/>
        </a:p>
      </dgm:t>
    </dgm:pt>
    <dgm:pt modelId="{DDC2B50B-D8FD-4B7F-A687-63DD0AF560E3}" type="sibTrans" cxnId="{D01E0845-952C-4A03-8FFC-7F045F67D0D7}">
      <dgm:prSet/>
      <dgm:spPr/>
      <dgm:t>
        <a:bodyPr/>
        <a:lstStyle/>
        <a:p>
          <a:endParaRPr lang="en-US"/>
        </a:p>
      </dgm:t>
    </dgm:pt>
    <dgm:pt modelId="{4900BBFF-9CF8-4925-92D2-F5BEE816EFD3}" type="pres">
      <dgm:prSet presAssocID="{A1B5F1AF-66AD-4B5A-9039-6FABEF4107B8}" presName="root" presStyleCnt="0">
        <dgm:presLayoutVars>
          <dgm:dir/>
          <dgm:resizeHandles val="exact"/>
        </dgm:presLayoutVars>
      </dgm:prSet>
      <dgm:spPr/>
    </dgm:pt>
    <dgm:pt modelId="{3C86F77A-DDE5-4787-AE95-BA61E0630D34}" type="pres">
      <dgm:prSet presAssocID="{553B28D9-AD82-40AC-8850-BA97FC62959A}" presName="compNode" presStyleCnt="0"/>
      <dgm:spPr/>
    </dgm:pt>
    <dgm:pt modelId="{03DBA926-56AA-40CB-B1A9-4ABB3BDBD91B}" type="pres">
      <dgm:prSet presAssocID="{553B28D9-AD82-40AC-8850-BA97FC62959A}" presName="bgRect" presStyleLbl="bgShp" presStyleIdx="0" presStyleCnt="2"/>
      <dgm:spPr/>
    </dgm:pt>
    <dgm:pt modelId="{42227C37-8989-4603-ABED-0CDE89226F48}" type="pres">
      <dgm:prSet presAssocID="{553B28D9-AD82-40AC-8850-BA97FC6295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69A6E451-B05F-49F4-91A3-23AD4D3CAF65}" type="pres">
      <dgm:prSet presAssocID="{553B28D9-AD82-40AC-8850-BA97FC62959A}" presName="spaceRect" presStyleCnt="0"/>
      <dgm:spPr/>
    </dgm:pt>
    <dgm:pt modelId="{EFE92108-0C15-49FE-812A-BD23CF64ACEC}" type="pres">
      <dgm:prSet presAssocID="{553B28D9-AD82-40AC-8850-BA97FC62959A}" presName="parTx" presStyleLbl="revTx" presStyleIdx="0" presStyleCnt="2">
        <dgm:presLayoutVars>
          <dgm:chMax val="0"/>
          <dgm:chPref val="0"/>
        </dgm:presLayoutVars>
      </dgm:prSet>
      <dgm:spPr/>
    </dgm:pt>
    <dgm:pt modelId="{CA4E343D-8BB8-4FD8-A68D-FB663EC24373}" type="pres">
      <dgm:prSet presAssocID="{21B844D2-ADC8-416E-B7F4-F6F20ACC2EC9}" presName="sibTrans" presStyleCnt="0"/>
      <dgm:spPr/>
    </dgm:pt>
    <dgm:pt modelId="{CF3AA31A-D120-4F86-B896-83F4F4D9B536}" type="pres">
      <dgm:prSet presAssocID="{AC8A577B-039C-4F93-83F4-D733BB961616}" presName="compNode" presStyleCnt="0"/>
      <dgm:spPr/>
    </dgm:pt>
    <dgm:pt modelId="{CB811D7D-597B-48C5-B87D-BF69DA0B614D}" type="pres">
      <dgm:prSet presAssocID="{AC8A577B-039C-4F93-83F4-D733BB961616}" presName="bgRect" presStyleLbl="bgShp" presStyleIdx="1" presStyleCnt="2"/>
      <dgm:spPr/>
    </dgm:pt>
    <dgm:pt modelId="{58134148-A70D-45AC-931A-541FA608AE64}" type="pres">
      <dgm:prSet presAssocID="{AC8A577B-039C-4F93-83F4-D733BB96161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7CC8E2BF-1C6E-4FB1-9FB3-090734502408}" type="pres">
      <dgm:prSet presAssocID="{AC8A577B-039C-4F93-83F4-D733BB961616}" presName="spaceRect" presStyleCnt="0"/>
      <dgm:spPr/>
    </dgm:pt>
    <dgm:pt modelId="{B4A40469-3A94-4A23-A810-85A9B0804E21}" type="pres">
      <dgm:prSet presAssocID="{AC8A577B-039C-4F93-83F4-D733BB96161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DA8D32B-1C79-49A3-9488-2DF5C10DF358}" type="presOf" srcId="{A1B5F1AF-66AD-4B5A-9039-6FABEF4107B8}" destId="{4900BBFF-9CF8-4925-92D2-F5BEE816EFD3}" srcOrd="0" destOrd="0" presId="urn:microsoft.com/office/officeart/2018/2/layout/IconVerticalSolidList"/>
    <dgm:cxn modelId="{66F14035-27CA-428B-9CC1-7AC552C83165}" type="presOf" srcId="{553B28D9-AD82-40AC-8850-BA97FC62959A}" destId="{EFE92108-0C15-49FE-812A-BD23CF64ACEC}" srcOrd="0" destOrd="0" presId="urn:microsoft.com/office/officeart/2018/2/layout/IconVerticalSolidList"/>
    <dgm:cxn modelId="{D01E0845-952C-4A03-8FFC-7F045F67D0D7}" srcId="{A1B5F1AF-66AD-4B5A-9039-6FABEF4107B8}" destId="{AC8A577B-039C-4F93-83F4-D733BB961616}" srcOrd="1" destOrd="0" parTransId="{75799B21-B539-4252-941A-A0103F0BB6F6}" sibTransId="{DDC2B50B-D8FD-4B7F-A687-63DD0AF560E3}"/>
    <dgm:cxn modelId="{7B393650-FF19-409F-87EB-D4E2A26086CB}" srcId="{A1B5F1AF-66AD-4B5A-9039-6FABEF4107B8}" destId="{553B28D9-AD82-40AC-8850-BA97FC62959A}" srcOrd="0" destOrd="0" parTransId="{A14EF31D-B450-4862-A824-6028A8BEC3EF}" sibTransId="{21B844D2-ADC8-416E-B7F4-F6F20ACC2EC9}"/>
    <dgm:cxn modelId="{A483F38E-4E1F-4BBE-9386-C1B1EF97E661}" type="presOf" srcId="{AC8A577B-039C-4F93-83F4-D733BB961616}" destId="{B4A40469-3A94-4A23-A810-85A9B0804E21}" srcOrd="0" destOrd="0" presId="urn:microsoft.com/office/officeart/2018/2/layout/IconVerticalSolidList"/>
    <dgm:cxn modelId="{F55952EF-8B1D-4BB5-9C9F-34B2FA265979}" type="presParOf" srcId="{4900BBFF-9CF8-4925-92D2-F5BEE816EFD3}" destId="{3C86F77A-DDE5-4787-AE95-BA61E0630D34}" srcOrd="0" destOrd="0" presId="urn:microsoft.com/office/officeart/2018/2/layout/IconVerticalSolidList"/>
    <dgm:cxn modelId="{0BA40B00-A47A-47A1-AD78-637C10471229}" type="presParOf" srcId="{3C86F77A-DDE5-4787-AE95-BA61E0630D34}" destId="{03DBA926-56AA-40CB-B1A9-4ABB3BDBD91B}" srcOrd="0" destOrd="0" presId="urn:microsoft.com/office/officeart/2018/2/layout/IconVerticalSolidList"/>
    <dgm:cxn modelId="{BF1771F0-9B34-401A-B87A-4404B88786AC}" type="presParOf" srcId="{3C86F77A-DDE5-4787-AE95-BA61E0630D34}" destId="{42227C37-8989-4603-ABED-0CDE89226F48}" srcOrd="1" destOrd="0" presId="urn:microsoft.com/office/officeart/2018/2/layout/IconVerticalSolidList"/>
    <dgm:cxn modelId="{34CECE57-2D04-4073-B964-E90A7649F140}" type="presParOf" srcId="{3C86F77A-DDE5-4787-AE95-BA61E0630D34}" destId="{69A6E451-B05F-49F4-91A3-23AD4D3CAF65}" srcOrd="2" destOrd="0" presId="urn:microsoft.com/office/officeart/2018/2/layout/IconVerticalSolidList"/>
    <dgm:cxn modelId="{2CB6A730-71B1-45F7-A514-CD69D8ABD00E}" type="presParOf" srcId="{3C86F77A-DDE5-4787-AE95-BA61E0630D34}" destId="{EFE92108-0C15-49FE-812A-BD23CF64ACEC}" srcOrd="3" destOrd="0" presId="urn:microsoft.com/office/officeart/2018/2/layout/IconVerticalSolidList"/>
    <dgm:cxn modelId="{BF7B77B8-25FD-4CE1-929F-F8E1CD41EB9D}" type="presParOf" srcId="{4900BBFF-9CF8-4925-92D2-F5BEE816EFD3}" destId="{CA4E343D-8BB8-4FD8-A68D-FB663EC24373}" srcOrd="1" destOrd="0" presId="urn:microsoft.com/office/officeart/2018/2/layout/IconVerticalSolidList"/>
    <dgm:cxn modelId="{46E0B45E-74E5-4381-B4EA-405F23CC7D48}" type="presParOf" srcId="{4900BBFF-9CF8-4925-92D2-F5BEE816EFD3}" destId="{CF3AA31A-D120-4F86-B896-83F4F4D9B536}" srcOrd="2" destOrd="0" presId="urn:microsoft.com/office/officeart/2018/2/layout/IconVerticalSolidList"/>
    <dgm:cxn modelId="{ACE30503-09A1-4CDD-B611-C6B84795234C}" type="presParOf" srcId="{CF3AA31A-D120-4F86-B896-83F4F4D9B536}" destId="{CB811D7D-597B-48C5-B87D-BF69DA0B614D}" srcOrd="0" destOrd="0" presId="urn:microsoft.com/office/officeart/2018/2/layout/IconVerticalSolidList"/>
    <dgm:cxn modelId="{7F02F237-01B6-4599-8A5E-470209C56A98}" type="presParOf" srcId="{CF3AA31A-D120-4F86-B896-83F4F4D9B536}" destId="{58134148-A70D-45AC-931A-541FA608AE64}" srcOrd="1" destOrd="0" presId="urn:microsoft.com/office/officeart/2018/2/layout/IconVerticalSolidList"/>
    <dgm:cxn modelId="{EFB5B722-E4AA-4421-806E-B3CCF0867F6D}" type="presParOf" srcId="{CF3AA31A-D120-4F86-B896-83F4F4D9B536}" destId="{7CC8E2BF-1C6E-4FB1-9FB3-090734502408}" srcOrd="2" destOrd="0" presId="urn:microsoft.com/office/officeart/2018/2/layout/IconVerticalSolidList"/>
    <dgm:cxn modelId="{5B57C0E5-E283-4269-9D69-9635C2C5B7F0}" type="presParOf" srcId="{CF3AA31A-D120-4F86-B896-83F4F4D9B536}" destId="{B4A40469-3A94-4A23-A810-85A9B0804E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B3B1D6-DD7F-4ACA-AAA8-BA759209CA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73E89F-6D45-48D3-B9A5-F7D4A544AE70}">
      <dgm:prSet/>
      <dgm:spPr/>
      <dgm:t>
        <a:bodyPr/>
        <a:lstStyle/>
        <a:p>
          <a:r>
            <a:rPr lang="en-GB"/>
            <a:t>1. Spike: Carbohydrates are digested into glucose and absorbed.</a:t>
          </a:r>
          <a:endParaRPr lang="en-US"/>
        </a:p>
      </dgm:t>
    </dgm:pt>
    <dgm:pt modelId="{6303B129-C32B-40DE-9C9B-D7B8AAAB1DC6}" type="parTrans" cxnId="{E0EFD8F8-C5B2-4811-B6B0-A3C33F5524A8}">
      <dgm:prSet/>
      <dgm:spPr/>
      <dgm:t>
        <a:bodyPr/>
        <a:lstStyle/>
        <a:p>
          <a:endParaRPr lang="en-US"/>
        </a:p>
      </dgm:t>
    </dgm:pt>
    <dgm:pt modelId="{C2DF66D1-1AE5-466F-8758-9791650A32E2}" type="sibTrans" cxnId="{E0EFD8F8-C5B2-4811-B6B0-A3C33F5524A8}">
      <dgm:prSet/>
      <dgm:spPr/>
      <dgm:t>
        <a:bodyPr/>
        <a:lstStyle/>
        <a:p>
          <a:endParaRPr lang="en-US"/>
        </a:p>
      </dgm:t>
    </dgm:pt>
    <dgm:pt modelId="{22DEFDE3-1BB2-4A8F-A426-BBA538853FD3}">
      <dgm:prSet/>
      <dgm:spPr/>
      <dgm:t>
        <a:bodyPr/>
        <a:lstStyle/>
        <a:p>
          <a:r>
            <a:rPr lang="en-GB"/>
            <a:t>2. Diabetes: The glucose levels stay high for much longer.</a:t>
          </a:r>
          <a:endParaRPr lang="en-US"/>
        </a:p>
      </dgm:t>
    </dgm:pt>
    <dgm:pt modelId="{D5F0D12D-24C5-4FD2-B21B-53C5611A5C39}" type="parTrans" cxnId="{C733BDCC-68F1-4B38-B006-6614FB4809C8}">
      <dgm:prSet/>
      <dgm:spPr/>
      <dgm:t>
        <a:bodyPr/>
        <a:lstStyle/>
        <a:p>
          <a:endParaRPr lang="en-US"/>
        </a:p>
      </dgm:t>
    </dgm:pt>
    <dgm:pt modelId="{A8E526E9-14E5-4401-BD80-E2C901B856CF}" type="sibTrans" cxnId="{C733BDCC-68F1-4B38-B006-6614FB4809C8}">
      <dgm:prSet/>
      <dgm:spPr/>
      <dgm:t>
        <a:bodyPr/>
        <a:lstStyle/>
        <a:p>
          <a:endParaRPr lang="en-US"/>
        </a:p>
      </dgm:t>
    </dgm:pt>
    <dgm:pt modelId="{36A7A544-7A13-42D0-B19E-51BD22E49ABA}" type="pres">
      <dgm:prSet presAssocID="{0EB3B1D6-DD7F-4ACA-AAA8-BA759209CA46}" presName="root" presStyleCnt="0">
        <dgm:presLayoutVars>
          <dgm:dir/>
          <dgm:resizeHandles val="exact"/>
        </dgm:presLayoutVars>
      </dgm:prSet>
      <dgm:spPr/>
    </dgm:pt>
    <dgm:pt modelId="{D7769D5D-2FB7-466D-BD9D-E75FA25C1E31}" type="pres">
      <dgm:prSet presAssocID="{A473E89F-6D45-48D3-B9A5-F7D4A544AE70}" presName="compNode" presStyleCnt="0"/>
      <dgm:spPr/>
    </dgm:pt>
    <dgm:pt modelId="{C80BFDAC-7876-4EF3-A5F1-B0E8E00CA140}" type="pres">
      <dgm:prSet presAssocID="{A473E89F-6D45-48D3-B9A5-F7D4A544AE70}" presName="bgRect" presStyleLbl="bgShp" presStyleIdx="0" presStyleCnt="2"/>
      <dgm:spPr/>
    </dgm:pt>
    <dgm:pt modelId="{89D69B82-4BCB-49CE-8CF7-2C96BE15EA24}" type="pres">
      <dgm:prSet presAssocID="{A473E89F-6D45-48D3-B9A5-F7D4A544AE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150C109F-B03E-4484-87EE-4AAF6E0B7447}" type="pres">
      <dgm:prSet presAssocID="{A473E89F-6D45-48D3-B9A5-F7D4A544AE70}" presName="spaceRect" presStyleCnt="0"/>
      <dgm:spPr/>
    </dgm:pt>
    <dgm:pt modelId="{3076D10C-9D92-4876-B24A-A41ED1B5BE2C}" type="pres">
      <dgm:prSet presAssocID="{A473E89F-6D45-48D3-B9A5-F7D4A544AE70}" presName="parTx" presStyleLbl="revTx" presStyleIdx="0" presStyleCnt="2">
        <dgm:presLayoutVars>
          <dgm:chMax val="0"/>
          <dgm:chPref val="0"/>
        </dgm:presLayoutVars>
      </dgm:prSet>
      <dgm:spPr/>
    </dgm:pt>
    <dgm:pt modelId="{6C50732C-1DF7-41AF-AED0-47D28FB0C7D5}" type="pres">
      <dgm:prSet presAssocID="{C2DF66D1-1AE5-466F-8758-9791650A32E2}" presName="sibTrans" presStyleCnt="0"/>
      <dgm:spPr/>
    </dgm:pt>
    <dgm:pt modelId="{BFEA3F9B-74B2-4A7D-A8FB-C7B2144F4A9C}" type="pres">
      <dgm:prSet presAssocID="{22DEFDE3-1BB2-4A8F-A426-BBA538853FD3}" presName="compNode" presStyleCnt="0"/>
      <dgm:spPr/>
    </dgm:pt>
    <dgm:pt modelId="{2EC7349C-823A-4C58-B29C-F57BDEFFEC1A}" type="pres">
      <dgm:prSet presAssocID="{22DEFDE3-1BB2-4A8F-A426-BBA538853FD3}" presName="bgRect" presStyleLbl="bgShp" presStyleIdx="1" presStyleCnt="2"/>
      <dgm:spPr/>
    </dgm:pt>
    <dgm:pt modelId="{721036AC-E707-4DC3-8B52-604D7DA2714D}" type="pres">
      <dgm:prSet presAssocID="{22DEFDE3-1BB2-4A8F-A426-BBA538853F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1B32745E-BF7F-4303-B181-8D46E54A41B1}" type="pres">
      <dgm:prSet presAssocID="{22DEFDE3-1BB2-4A8F-A426-BBA538853FD3}" presName="spaceRect" presStyleCnt="0"/>
      <dgm:spPr/>
    </dgm:pt>
    <dgm:pt modelId="{25ECD50F-E1BC-4DE5-87A7-0D2F08E9A160}" type="pres">
      <dgm:prSet presAssocID="{22DEFDE3-1BB2-4A8F-A426-BBA538853FD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0627814-A1A6-486F-A384-BE88CF9434E5}" type="presOf" srcId="{A473E89F-6D45-48D3-B9A5-F7D4A544AE70}" destId="{3076D10C-9D92-4876-B24A-A41ED1B5BE2C}" srcOrd="0" destOrd="0" presId="urn:microsoft.com/office/officeart/2018/2/layout/IconVerticalSolidList"/>
    <dgm:cxn modelId="{6AAF9162-C533-4E05-B018-EED64DA4B501}" type="presOf" srcId="{0EB3B1D6-DD7F-4ACA-AAA8-BA759209CA46}" destId="{36A7A544-7A13-42D0-B19E-51BD22E49ABA}" srcOrd="0" destOrd="0" presId="urn:microsoft.com/office/officeart/2018/2/layout/IconVerticalSolidList"/>
    <dgm:cxn modelId="{C733BDCC-68F1-4B38-B006-6614FB4809C8}" srcId="{0EB3B1D6-DD7F-4ACA-AAA8-BA759209CA46}" destId="{22DEFDE3-1BB2-4A8F-A426-BBA538853FD3}" srcOrd="1" destOrd="0" parTransId="{D5F0D12D-24C5-4FD2-B21B-53C5611A5C39}" sibTransId="{A8E526E9-14E5-4401-BD80-E2C901B856CF}"/>
    <dgm:cxn modelId="{E0EFD8F8-C5B2-4811-B6B0-A3C33F5524A8}" srcId="{0EB3B1D6-DD7F-4ACA-AAA8-BA759209CA46}" destId="{A473E89F-6D45-48D3-B9A5-F7D4A544AE70}" srcOrd="0" destOrd="0" parTransId="{6303B129-C32B-40DE-9C9B-D7B8AAAB1DC6}" sibTransId="{C2DF66D1-1AE5-466F-8758-9791650A32E2}"/>
    <dgm:cxn modelId="{2E32D6F9-B479-456D-8A1F-48D097A92DB4}" type="presOf" srcId="{22DEFDE3-1BB2-4A8F-A426-BBA538853FD3}" destId="{25ECD50F-E1BC-4DE5-87A7-0D2F08E9A160}" srcOrd="0" destOrd="0" presId="urn:microsoft.com/office/officeart/2018/2/layout/IconVerticalSolidList"/>
    <dgm:cxn modelId="{089BBBC7-E70D-422E-AE2D-1A1ED33CB19D}" type="presParOf" srcId="{36A7A544-7A13-42D0-B19E-51BD22E49ABA}" destId="{D7769D5D-2FB7-466D-BD9D-E75FA25C1E31}" srcOrd="0" destOrd="0" presId="urn:microsoft.com/office/officeart/2018/2/layout/IconVerticalSolidList"/>
    <dgm:cxn modelId="{9334C262-A312-4D11-AB37-3B31317A2501}" type="presParOf" srcId="{D7769D5D-2FB7-466D-BD9D-E75FA25C1E31}" destId="{C80BFDAC-7876-4EF3-A5F1-B0E8E00CA140}" srcOrd="0" destOrd="0" presId="urn:microsoft.com/office/officeart/2018/2/layout/IconVerticalSolidList"/>
    <dgm:cxn modelId="{B700C4A5-0A77-4B97-840A-38765A1470E6}" type="presParOf" srcId="{D7769D5D-2FB7-466D-BD9D-E75FA25C1E31}" destId="{89D69B82-4BCB-49CE-8CF7-2C96BE15EA24}" srcOrd="1" destOrd="0" presId="urn:microsoft.com/office/officeart/2018/2/layout/IconVerticalSolidList"/>
    <dgm:cxn modelId="{85A0ABBB-0CC9-4C0E-8AFA-ED710B11D1B8}" type="presParOf" srcId="{D7769D5D-2FB7-466D-BD9D-E75FA25C1E31}" destId="{150C109F-B03E-4484-87EE-4AAF6E0B7447}" srcOrd="2" destOrd="0" presId="urn:microsoft.com/office/officeart/2018/2/layout/IconVerticalSolidList"/>
    <dgm:cxn modelId="{6D863B4E-35C9-4169-B2B4-40220A8FCC99}" type="presParOf" srcId="{D7769D5D-2FB7-466D-BD9D-E75FA25C1E31}" destId="{3076D10C-9D92-4876-B24A-A41ED1B5BE2C}" srcOrd="3" destOrd="0" presId="urn:microsoft.com/office/officeart/2018/2/layout/IconVerticalSolidList"/>
    <dgm:cxn modelId="{24232F66-8D7F-4B25-B1EE-6B4DB772B57F}" type="presParOf" srcId="{36A7A544-7A13-42D0-B19E-51BD22E49ABA}" destId="{6C50732C-1DF7-41AF-AED0-47D28FB0C7D5}" srcOrd="1" destOrd="0" presId="urn:microsoft.com/office/officeart/2018/2/layout/IconVerticalSolidList"/>
    <dgm:cxn modelId="{BA5E6197-BD8F-4BD1-8886-899E78A3BD03}" type="presParOf" srcId="{36A7A544-7A13-42D0-B19E-51BD22E49ABA}" destId="{BFEA3F9B-74B2-4A7D-A8FB-C7B2144F4A9C}" srcOrd="2" destOrd="0" presId="urn:microsoft.com/office/officeart/2018/2/layout/IconVerticalSolidList"/>
    <dgm:cxn modelId="{C908A172-28B7-4BF7-B66D-BB120138FA14}" type="presParOf" srcId="{BFEA3F9B-74B2-4A7D-A8FB-C7B2144F4A9C}" destId="{2EC7349C-823A-4C58-B29C-F57BDEFFEC1A}" srcOrd="0" destOrd="0" presId="urn:microsoft.com/office/officeart/2018/2/layout/IconVerticalSolidList"/>
    <dgm:cxn modelId="{80037C63-2852-4674-9D04-0FA16919FA3F}" type="presParOf" srcId="{BFEA3F9B-74B2-4A7D-A8FB-C7B2144F4A9C}" destId="{721036AC-E707-4DC3-8B52-604D7DA2714D}" srcOrd="1" destOrd="0" presId="urn:microsoft.com/office/officeart/2018/2/layout/IconVerticalSolidList"/>
    <dgm:cxn modelId="{349A7D5A-1EDC-433C-9998-235CED0A70A0}" type="presParOf" srcId="{BFEA3F9B-74B2-4A7D-A8FB-C7B2144F4A9C}" destId="{1B32745E-BF7F-4303-B181-8D46E54A41B1}" srcOrd="2" destOrd="0" presId="urn:microsoft.com/office/officeart/2018/2/layout/IconVerticalSolidList"/>
    <dgm:cxn modelId="{0EA0101E-E864-4C0A-8B43-8C87DDBAD5EF}" type="presParOf" srcId="{BFEA3F9B-74B2-4A7D-A8FB-C7B2144F4A9C}" destId="{25ECD50F-E1BC-4DE5-87A7-0D2F08E9A1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BB97F-2016-4296-8B93-D0057A1FFDE9}">
      <dsp:nvSpPr>
        <dsp:cNvPr id="0" name=""/>
        <dsp:cNvSpPr/>
      </dsp:nvSpPr>
      <dsp:spPr>
        <a:xfrm>
          <a:off x="0" y="64156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Learning Objectives:</a:t>
          </a:r>
          <a:endParaRPr lang="en-US" sz="2000" kern="1200"/>
        </a:p>
      </dsp:txBody>
      <dsp:txXfrm>
        <a:off x="38981" y="103137"/>
        <a:ext cx="5103638" cy="720563"/>
      </dsp:txXfrm>
    </dsp:sp>
    <dsp:sp modelId="{490B6E96-DEEE-43EC-8DC7-0593A4817285}">
      <dsp:nvSpPr>
        <dsp:cNvPr id="0" name=""/>
        <dsp:cNvSpPr/>
      </dsp:nvSpPr>
      <dsp:spPr>
        <a:xfrm>
          <a:off x="0" y="920281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• Describe the role of the pancreas and liver.</a:t>
          </a:r>
          <a:endParaRPr lang="en-US" sz="2000" kern="1200"/>
        </a:p>
      </dsp:txBody>
      <dsp:txXfrm>
        <a:off x="38981" y="959262"/>
        <a:ext cx="5103638" cy="720563"/>
      </dsp:txXfrm>
    </dsp:sp>
    <dsp:sp modelId="{E27F839C-4A86-4505-88BD-E74A7DA0C640}">
      <dsp:nvSpPr>
        <dsp:cNvPr id="0" name=""/>
        <dsp:cNvSpPr/>
      </dsp:nvSpPr>
      <dsp:spPr>
        <a:xfrm>
          <a:off x="0" y="1776406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• Explain how insulin and glucagon interact.</a:t>
          </a:r>
          <a:endParaRPr lang="en-US" sz="2000" kern="1200"/>
        </a:p>
      </dsp:txBody>
      <dsp:txXfrm>
        <a:off x="38981" y="1815387"/>
        <a:ext cx="5103638" cy="720563"/>
      </dsp:txXfrm>
    </dsp:sp>
    <dsp:sp modelId="{02AB929D-A2D9-46D9-B174-2122693D1B3A}">
      <dsp:nvSpPr>
        <dsp:cNvPr id="0" name=""/>
        <dsp:cNvSpPr/>
      </dsp:nvSpPr>
      <dsp:spPr>
        <a:xfrm>
          <a:off x="0" y="2632531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• Evaluate treatments for Type 1 and Type 2 diabetes.</a:t>
          </a:r>
          <a:endParaRPr lang="en-US" sz="2000" kern="1200"/>
        </a:p>
      </dsp:txBody>
      <dsp:txXfrm>
        <a:off x="38981" y="2671512"/>
        <a:ext cx="5103638" cy="720563"/>
      </dsp:txXfrm>
    </dsp:sp>
    <dsp:sp modelId="{7B667928-4BA2-4AED-81BA-C556D6B33599}">
      <dsp:nvSpPr>
        <dsp:cNvPr id="0" name=""/>
        <dsp:cNvSpPr/>
      </dsp:nvSpPr>
      <dsp:spPr>
        <a:xfrm>
          <a:off x="0" y="3488656"/>
          <a:ext cx="5181600" cy="798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Keywords: Pancreas, Insulin, Glucagon, Glycogen, Homeostasis.</a:t>
          </a:r>
          <a:endParaRPr lang="en-US" sz="2000" kern="1200"/>
        </a:p>
      </dsp:txBody>
      <dsp:txXfrm>
        <a:off x="38981" y="3527637"/>
        <a:ext cx="5103638" cy="720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DC137-9873-40DF-BEE2-6A18712CB150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384E-BA1E-4414-ADF5-C8C3EF9FDBF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F2070-3831-4491-923C-132375028A0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1. The Pituitary Gland.</a:t>
          </a:r>
          <a:endParaRPr lang="en-US" sz="2500" kern="1200"/>
        </a:p>
      </dsp:txBody>
      <dsp:txXfrm>
        <a:off x="1435590" y="531"/>
        <a:ext cx="9080009" cy="1242935"/>
      </dsp:txXfrm>
    </dsp:sp>
    <dsp:sp modelId="{CC3EABB8-464F-4782-A513-38EC754F1DB1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8323E-CCBE-4001-B289-D205C352048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359E0-ED49-40EA-A834-03423552681F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2. Maintenance of a constant internal environment.</a:t>
          </a:r>
          <a:endParaRPr lang="en-US" sz="2500" kern="1200"/>
        </a:p>
      </dsp:txBody>
      <dsp:txXfrm>
        <a:off x="1435590" y="1554201"/>
        <a:ext cx="9080009" cy="1242935"/>
      </dsp:txXfrm>
    </dsp:sp>
    <dsp:sp modelId="{CF649596-EA45-4920-88F0-5FA87455847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48ACC-EC0D-423A-A00C-707D8A5FF92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BFC3F-80DE-431C-885C-DB0C67042183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3. To ensure cells have enough energy for respiration without damaging tissues.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B240-7C6A-4CD3-AC16-D42690585814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E0BF0E-2C2E-4890-B6E7-0813B8EA30E3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 pancreas acts as a sensor.</a:t>
          </a:r>
          <a:endParaRPr lang="en-US" sz="2300" kern="1200"/>
        </a:p>
      </dsp:txBody>
      <dsp:txXfrm>
        <a:off x="383617" y="1447754"/>
        <a:ext cx="2847502" cy="1768010"/>
      </dsp:txXfrm>
    </dsp:sp>
    <dsp:sp modelId="{0EE5B041-C98E-4AAA-9FDB-E284B9F9E855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6A3562-F916-45FF-BDD4-9A4C85FDB37A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It constantly monitors the concentration of glucose in the blood.</a:t>
          </a:r>
          <a:endParaRPr lang="en-US" sz="2300" kern="1200"/>
        </a:p>
      </dsp:txBody>
      <dsp:txXfrm>
        <a:off x="3998355" y="1447754"/>
        <a:ext cx="2847502" cy="1768010"/>
      </dsp:txXfrm>
    </dsp:sp>
    <dsp:sp modelId="{8F07E083-DABD-4E93-92DA-7E86295403F1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37CA11-FD38-4B3B-A411-2B30379AC68D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It produces hormones (chemical messengers) to fix any changes.</a:t>
          </a:r>
          <a:endParaRPr lang="en-US" sz="2300" kern="1200"/>
        </a:p>
      </dsp:txBody>
      <dsp:txXfrm>
        <a:off x="7613092" y="1447754"/>
        <a:ext cx="2847502" cy="1768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427C1-D8BC-40D1-B47E-71BF7335DE82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906B2-E3B6-41AB-9F9D-7E3BC038FA82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7DF11-3906-4D7F-B0C2-9301F82B2B5C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Cause: Body cells no longer respond to insulin.</a:t>
          </a:r>
          <a:endParaRPr lang="en-US" sz="1700" kern="1200"/>
        </a:p>
      </dsp:txBody>
      <dsp:txXfrm>
        <a:off x="75768" y="3053169"/>
        <a:ext cx="3093750" cy="720000"/>
      </dsp:txXfrm>
    </dsp:sp>
    <dsp:sp modelId="{22651B8C-90FB-4D20-A6D9-FA9F129D66F8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6E3B-99BC-48BA-A15D-EF6F5FD41936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11A44-C822-4FB8-8722-4F566731C9C6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Risk Factor: Obesity and lack of exercise.</a:t>
          </a:r>
          <a:endParaRPr lang="en-US" sz="1700" kern="1200"/>
        </a:p>
      </dsp:txBody>
      <dsp:txXfrm>
        <a:off x="3710925" y="3053169"/>
        <a:ext cx="3093750" cy="720000"/>
      </dsp:txXfrm>
    </dsp:sp>
    <dsp:sp modelId="{EA1E6CF8-3662-4D02-92E7-1DA069D80F4F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0C620-3D5B-4E90-B8F8-B541ED25C060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CC339-062C-4ACD-805E-5301461AF49E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Treatment: Controlled diet and exercise.</a:t>
          </a:r>
          <a:endParaRPr lang="en-US" sz="1700" kern="1200"/>
        </a:p>
      </dsp:txBody>
      <dsp:txXfrm>
        <a:off x="7346081" y="3053169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BA926-56AA-40CB-B1A9-4ABB3BDBD91B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27C37-8989-4603-ABED-0CDE89226F48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92108-0C15-49FE-812A-BD23CF64ACEC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Create a table with two columns: Type 1 and Type 2.</a:t>
          </a:r>
          <a:endParaRPr lang="en-US" sz="2500" kern="1200"/>
        </a:p>
      </dsp:txBody>
      <dsp:txXfrm>
        <a:off x="1507738" y="707092"/>
        <a:ext cx="9007861" cy="1305401"/>
      </dsp:txXfrm>
    </dsp:sp>
    <dsp:sp modelId="{CB811D7D-597B-48C5-B87D-BF69DA0B614D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34148-A70D-45AC-931A-541FA608AE64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40469-3A94-4A23-A810-85A9B0804E21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Sort these: Obesity, Injections, Cells don't respond, Early onset.</a:t>
          </a:r>
          <a:endParaRPr lang="en-US" sz="2500" kern="1200" dirty="0"/>
        </a:p>
      </dsp:txBody>
      <dsp:txXfrm>
        <a:off x="1507738" y="2338844"/>
        <a:ext cx="9007861" cy="1305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BFDAC-7876-4EF3-A5F1-B0E8E00CA140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69B82-4BCB-49CE-8CF7-2C96BE15EA24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6D10C-9D92-4876-B24A-A41ED1B5BE2C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1. Spike: Carbohydrates are digested into glucose and absorbed.</a:t>
          </a:r>
          <a:endParaRPr lang="en-US" sz="2500" kern="1200"/>
        </a:p>
      </dsp:txBody>
      <dsp:txXfrm>
        <a:off x="1507738" y="707092"/>
        <a:ext cx="9007861" cy="1305401"/>
      </dsp:txXfrm>
    </dsp:sp>
    <dsp:sp modelId="{2EC7349C-823A-4C58-B29C-F57BDEFFEC1A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036AC-E707-4DC3-8B52-604D7DA2714D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CD50F-E1BC-4DE5-87A7-0D2F08E9A160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2. Diabetes: The glucose levels stay high for much longer.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7E54-5B17-40D0-86FB-0266EF00A9A9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64EA3-09AD-43CD-865B-33B533805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9D5DFC-93D7-A74F-0D96-961FEF76C5A6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31AA1-E739-DF27-681E-D4D2E8B52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3199"/>
            <a:ext cx="9144000" cy="2036763"/>
          </a:xfrm>
          <a:gradFill flip="none" rotWithShape="1"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24A45-C542-FAF8-E85A-5B80CA2EC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F3E04-6B80-7525-6255-4A8A3A69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9236191-6FF2-40BD-A3F1-7F6162CD6D63}" type="datetime1">
              <a:rPr lang="en-GB" smtClean="0"/>
              <a:t>22/03/2026</a:t>
            </a:fld>
            <a:endParaRPr lang="en-GB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D5E2C-FE29-B402-57A7-23CE9EF6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538C-A532-D82A-2AC2-DC5EA7F4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5704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55C648-9FD4-C0E9-C2F6-A8AEE5162AF0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7C077-73F6-2880-D8E4-E5647F3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DC9B6-6F9C-088F-276E-2A847F512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D1A10-E39F-F659-8633-7DCABE81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21426FA-9E81-4D6B-8D30-F8617174DDBC}" type="datetime1">
              <a:rPr lang="en-GB" smtClean="0"/>
              <a:pPr/>
              <a:t>22/03/2026</a:t>
            </a:fld>
            <a:endParaRPr lang="en-GB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715FC-B89A-DBF1-1FC8-5D832EF1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2963-E59E-824E-0837-0F391303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9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C7A76D-A1C7-CC85-09E5-18C3AF974D1F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B9CF9-5462-F246-DF51-1F0729B37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84299"/>
            <a:ext cx="2628900" cy="4792663"/>
          </a:xfrm>
          <a:gradFill flip="none" rotWithShape="1"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F18F8-BBB1-6E8C-3717-F8098A3B7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84299"/>
            <a:ext cx="7734300" cy="479266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5617B-A939-69A6-E992-D79FF73D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15ACF91-2681-4C9E-85B6-5C052D563385}" type="datetime1">
              <a:rPr lang="en-GB" smtClean="0"/>
              <a:pPr/>
              <a:t>22/03/2026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9BD2-23D1-D58C-DC6D-28B9FA1F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2B70-D733-CBA2-9933-F0DCC43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89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1160-2A9C-09CD-8008-1A090177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0FB6F-7F30-D851-8C48-982CD5B43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C1466-DD87-8B5A-F498-F64BEAC9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BD-36EB-4F58-BF29-269D334BCDE5}" type="datetime1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1CB84-45BE-F1EC-BDE1-5B3FDE1B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www.mygcseguide.com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0A0D-6622-B347-0F27-DC59DE36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22CA-3EE5-43F3-9B2E-72DD40AF0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5D059B-BE61-6343-9F20-0DF3C82C37AC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197B-7E72-A0A3-059E-F12EE04051A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7224E0"/>
              </a:gs>
              <a:gs pos="50000">
                <a:srgbClr val="9B1FE4"/>
              </a:gs>
              <a:gs pos="100000">
                <a:srgbClr val="3630EB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F3C21-5415-4907-1B19-7789DEDC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65E2-C2ED-08B2-4265-6009FAC3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DB72FE0-6266-4233-8BD3-897C4FC679CA}" type="datetime1">
              <a:rPr lang="en-GB" smtClean="0"/>
              <a:pPr/>
              <a:t>22/03/2026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5567C-3C56-20B4-89F6-E68E914C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  <a:endParaRPr lang="en-GB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F1BA9-5D9B-F227-47F1-3F54035A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0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6A97CA-D589-1C03-5175-F50A901ED15A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C093E-0F73-258D-EE15-1611035E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gradFill flip="none" rotWithShape="1">
            <a:gsLst>
              <a:gs pos="0">
                <a:srgbClr val="3630EB"/>
              </a:gs>
              <a:gs pos="50000">
                <a:srgbClr val="9B1FE4"/>
              </a:gs>
              <a:gs pos="100000">
                <a:srgbClr val="7224E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49083-8D55-12DF-570B-41DE5124C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BB64-CE98-984C-E52D-DC3F328F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69025D4-BD06-4BE8-8DC0-55995CC0190E}" type="datetime1">
              <a:rPr lang="en-GB" smtClean="0"/>
              <a:pPr/>
              <a:t>22/03/2026</a:t>
            </a:fld>
            <a:endParaRPr lang="en-GB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09165-EC86-7510-AB5D-B50CC2C0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  <a:endParaRPr lang="en-GB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B813D-4DA2-E263-EF49-48DC37A5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1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0596CE-48F4-5962-93D5-33AC681B2657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DE036-31FE-DF69-AB35-09CA95ED730E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34917-2B94-129A-759D-D6F95F30A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31FB-69E7-86BF-A720-52DF45A4E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B6A64-602B-2A3E-B6D9-A80C4FF1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1141A7D-3AA2-428B-BDB1-7787533E1F6E}" type="datetime1">
              <a:rPr lang="en-GB" smtClean="0"/>
              <a:pPr/>
              <a:t>22/03/2026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0F911-4D8D-A499-D676-6CBCAF33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  <a:endParaRPr lang="en-GB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CA7B5-DA2E-57F3-66D4-69148A2B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2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37F18D-BE3A-93AC-D0F0-463A7797E898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A91B-50CA-8061-C9B9-6244158E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101012" cy="1325563"/>
          </a:xfr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67D9B-A4AE-A8D1-62D9-A6932CB5F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98A86-C70C-1077-BB04-9410076A6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7D5A2-A05D-827F-0B0B-616ADF574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49D24-209F-E618-F1E4-1C40ABDFB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F2BDE-C52E-5C8F-9066-5E4662A0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D03AF5BF-3B30-473F-B33A-9433BC08D874}" type="datetime1">
              <a:rPr lang="en-GB" smtClean="0"/>
              <a:pPr/>
              <a:t>22/03/2026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FA3C5-BD1D-66A6-5297-F34EF65B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B293F-F7C0-BC34-6F33-0011544D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4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6AF8F9-BBE2-BBD6-8956-C03C9C87237F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2F884-90F2-8F6C-AD76-F1570B0A4C3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08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8E3F2-29E2-62F7-BA50-5686DC8D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FB2566A-A0D1-4F9C-AFB2-FD5833CCDF35}" type="datetime1">
              <a:rPr lang="en-GB" smtClean="0"/>
              <a:pPr/>
              <a:t>22/03/2026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20032-AF35-5F98-4EF9-C798EFE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8CD5F-B3EA-C39D-F6B5-5A91A6C4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9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CED7D6-1896-B941-953D-D497576B0C75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AEE86-B409-4CB2-EBC8-3D5A8491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80DCF42-E1E5-4792-B8AE-84738EC24007}" type="datetime1">
              <a:rPr lang="en-GB" smtClean="0"/>
              <a:pPr/>
              <a:t>22/03/2026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7DCAA-E3E9-DF55-F516-0F7E5AF4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777D1-7D7E-6520-D375-E07A383F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836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BBE33E-AF40-898D-6B23-A8F37A649473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DA3F9-DFDA-5E75-A73D-206BDEAA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2100"/>
            <a:ext cx="3932237" cy="1600200"/>
          </a:xfr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12036-03EC-7368-CFB3-366518CB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9687A-36E4-9791-0B5C-DAC63023E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928F6-D9FD-EC7F-962A-90144572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7ED040-E202-4AE3-AED7-EAE0D9152D30}" type="datetime1">
              <a:rPr lang="en-GB" smtClean="0"/>
              <a:pPr/>
              <a:t>22/03/2026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E5CE7-3E6B-FF71-8554-EE3F5522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  <a:endParaRPr lang="en-GB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FE619-9DD5-14D3-4192-BF109484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93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2157D7-3FD6-AA14-6F16-846A9EF42AFE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9F357-ED1B-BC4A-8AB5-C17467EA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4300"/>
            <a:ext cx="3932237" cy="1600200"/>
          </a:xfrm>
          <a:gradFill>
            <a:gsLst>
              <a:gs pos="0">
                <a:srgbClr val="3630EB"/>
              </a:gs>
              <a:gs pos="50000">
                <a:srgbClr val="7224E0"/>
              </a:gs>
              <a:gs pos="100000">
                <a:srgbClr val="9B1FE4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28990-2A92-E086-C015-CDD296735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84300"/>
            <a:ext cx="6172200" cy="4476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4684D-D57C-8D73-7542-EB6317222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4200"/>
            <a:ext cx="3932237" cy="2744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04E7-A686-D9FA-7C52-168BECD1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2B557D3-7984-4E2C-9B37-B140528EB9C5}" type="datetime1">
              <a:rPr lang="en-GB" smtClean="0"/>
              <a:pPr/>
              <a:t>22/03/2026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BD39A-1E50-869E-7D0A-1AF63852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www.mygcseguide.com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7DF97-5130-0F70-6C5E-8AC923C8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26D22CA-3EE5-43F3-9B2E-72DD40AF08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2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9E6D1-0716-D5A8-9B97-46852BFA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D7365-9847-8B1E-8A47-A2FDEF2D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A3406-40AE-84DA-FCB7-98A692EF3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E3BD-36EB-4F58-BF29-269D334BCDE5}" type="datetime1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3AB-5324-15E4-ADAA-F517D40CC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www.mygcseguide.com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47FDC-C8AE-01FE-E713-F6269A527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D22CA-3EE5-43F3-9B2E-72DD40AF08C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94E90-C5A5-99CE-21FE-9FB9802C8AA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236627"/>
            <a:ext cx="3846493" cy="15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2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39A2-D267-0025-F5E1-BA39FDED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Blood Glucose Control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C0A0D-9FD4-68CF-5CB7-A0DF92FE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8B069199-A888-1807-6B91-400EC3FF7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66211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blood glucose negative feedback loop">
            <a:extLst>
              <a:ext uri="{FF2B5EF4-FFF2-40B4-BE49-F238E27FC236}">
                <a16:creationId xmlns:a16="http://schemas.microsoft.com/office/drawing/2014/main" id="{E7FD67F2-BACF-BF48-DE61-96265E44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6657"/>
            <a:ext cx="4571999" cy="42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A008-2734-4E45-F163-3603E69A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Correct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92656-362A-4541-B84B-81667E14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answer is B) Insulin.</a:t>
            </a:r>
          </a:p>
          <a:p>
            <a:r>
              <a:rPr lang="en-GB" dirty="0"/>
              <a:t>Chocolate increases blood sugar, so the body needs insulin to lower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2AADD-E077-4051-4E4C-FC4FB80B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75614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FF8A-5AD0-D02D-4D33-B36297F6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Diabetes: Type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57704-BEBC-9744-85F9-70B44E68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Cause: Pancreas doesn't produce enough insulin.</a:t>
            </a:r>
          </a:p>
          <a:p>
            <a:r>
              <a:rPr lang="en-GB" dirty="0"/>
              <a:t>Onset: Usually during childhood/teen years.</a:t>
            </a:r>
          </a:p>
          <a:p>
            <a:r>
              <a:rPr lang="en-GB" dirty="0"/>
              <a:t>Treatment: Insulin injections.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BE4A5-F4F2-775B-86A6-BC61D3E6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pic>
        <p:nvPicPr>
          <p:cNvPr id="4098" name="Picture 2" descr="What you need to know about Type 1 diabetes? - Mysurgeryabroad - Medicare  Hospital Hungary">
            <a:extLst>
              <a:ext uri="{FF2B5EF4-FFF2-40B4-BE49-F238E27FC236}">
                <a16:creationId xmlns:a16="http://schemas.microsoft.com/office/drawing/2014/main" id="{A2741FFD-89C9-30D4-908A-8EA563A2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75" y="2554532"/>
            <a:ext cx="4829908" cy="36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8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5DEC-2458-79EB-8023-2C017173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Diabetes: Type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60A33-DC5F-4752-2628-590CA6FB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DE2EA6DE-DE7A-E0B2-E91D-85F8211DC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1388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62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9078-3FF3-71AC-E2F6-24A104BA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Task: Compare the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22701-FE2C-0A55-E101-3D9D53BD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A9F9C28D-CBC4-56FD-2DF5-0100DF17A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4043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71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7246-9924-42C3-4048-23EAB8EB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Sorting Task: Answers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DD083-BF62-3F8C-F30B-B638DEB6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91D628-E95C-344D-7F21-DD53F0CE2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27038"/>
              </p:ext>
            </p:extLst>
          </p:nvPr>
        </p:nvGraphicFramePr>
        <p:xfrm>
          <a:off x="2461847" y="2688753"/>
          <a:ext cx="7606602" cy="24643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911101">
                  <a:extLst>
                    <a:ext uri="{9D8B030D-6E8A-4147-A177-3AD203B41FA5}">
                      <a16:colId xmlns:a16="http://schemas.microsoft.com/office/drawing/2014/main" val="568930127"/>
                    </a:ext>
                  </a:extLst>
                </a:gridCol>
                <a:gridCol w="3695501">
                  <a:extLst>
                    <a:ext uri="{9D8B030D-6E8A-4147-A177-3AD203B41FA5}">
                      <a16:colId xmlns:a16="http://schemas.microsoft.com/office/drawing/2014/main" val="3515973095"/>
                    </a:ext>
                  </a:extLst>
                </a:gridCol>
              </a:tblGrid>
              <a:tr h="653796">
                <a:tc>
                  <a:txBody>
                    <a:bodyPr/>
                    <a:lstStyle/>
                    <a:p>
                      <a:pPr algn="ctr"/>
                      <a:r>
                        <a:rPr lang="en-GB" sz="3300"/>
                        <a:t>Type 1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/>
                        <a:t>Type 2</a:t>
                      </a:r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1233745797"/>
                  </a:ext>
                </a:extLst>
              </a:tr>
              <a:tr h="653796">
                <a:tc>
                  <a:txBody>
                    <a:bodyPr/>
                    <a:lstStyle/>
                    <a:p>
                      <a:pPr algn="ctr"/>
                      <a:r>
                        <a:rPr lang="en-GB" sz="3300"/>
                        <a:t>Injections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/>
                        <a:t>Obesity</a:t>
                      </a:r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4149795177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 algn="ctr"/>
                      <a:r>
                        <a:rPr lang="en-GB" sz="3300"/>
                        <a:t>Early onset</a:t>
                      </a:r>
                    </a:p>
                  </a:txBody>
                  <a:tcPr marL="107769" marR="107769" marT="53884" marB="53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/>
                        <a:t>Cells don’t respond</a:t>
                      </a:r>
                    </a:p>
                  </a:txBody>
                  <a:tcPr marL="107769" marR="107769" marT="53884" marB="53884" anchor="ctr"/>
                </a:tc>
                <a:extLst>
                  <a:ext uri="{0D108BD9-81ED-4DB2-BD59-A6C34878D82A}">
                    <a16:rowId xmlns:a16="http://schemas.microsoft.com/office/drawing/2014/main" val="126362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12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A684-EE3E-E2BE-EE51-719C842B9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AQA Skill: Interpreting 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B8464-5779-4041-D889-7CE1C0BA5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Look at a blood glucose graph (Teacher to display image).</a:t>
            </a:r>
          </a:p>
          <a:p>
            <a:r>
              <a:rPr lang="en-GB" dirty="0"/>
              <a:t>Q: Why does the glucose level spike 30 minutes after a meal?</a:t>
            </a:r>
          </a:p>
          <a:p>
            <a:r>
              <a:rPr lang="en-GB" dirty="0"/>
              <a:t>Q: How can you tell if someone has diabetes from a graph?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149B2-DAB7-F0C1-D18A-16B9C2C8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1BA224-2A05-112E-8926-3E1136B8C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283404"/>
              </p:ext>
            </p:extLst>
          </p:nvPr>
        </p:nvGraphicFramePr>
        <p:xfrm>
          <a:off x="6654800" y="3613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349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351F-C2EA-4A19-A00A-950418E1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Graph Analysis: Answers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05EE0-B8BC-68B7-47A1-0AB68A68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5AA7D3B8-CDB6-E803-1699-0D9DD716C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1836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70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DEC1-CF0F-0BF0-62D5-69C35F90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Exam Practice: Extended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50D9F-D802-44D2-32C8-263331FDB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Explain how the body maintains blood glucose levels after a meal and after exercise. (6 marks)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C3858-4EF2-672C-1B98-F40D12B4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280716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E166-78DF-F6A5-80E8-325BB18D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Mark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D9B3B-78E5-8E5E-220E-BE0C37B45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Meal: Glucose rises, insulin released, glucose to glycogen. (3)</a:t>
            </a:r>
          </a:p>
          <a:p>
            <a:endParaRPr lang="en-GB" dirty="0"/>
          </a:p>
          <a:p>
            <a:r>
              <a:rPr lang="en-GB" dirty="0"/>
              <a:t>Exercise: Glucose used, glucagon released, glycogen to glucose. (3)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19B7F-E05E-87BD-0064-533DBA78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39962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CACE-688F-6EE6-70C8-471E5E81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7487BF-280F-F81D-C440-88CD10F25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215" y="1847850"/>
            <a:ext cx="6235874" cy="43513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C103-96C5-FC38-E584-032F25E8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www.mygcseguide.com</a:t>
            </a:r>
            <a:endParaRPr lang="en-GB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867699-93BB-76AD-2B2E-1770043C86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3065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Answer the questions on worksheet. </a:t>
            </a:r>
          </a:p>
          <a:p>
            <a:r>
              <a:rPr lang="en-GB" dirty="0"/>
              <a:t>For extension task use the higher tier questions worksheet. </a:t>
            </a:r>
          </a:p>
        </p:txBody>
      </p:sp>
    </p:spTree>
    <p:extLst>
      <p:ext uri="{BB962C8B-B14F-4D97-AF65-F5344CB8AC3E}">
        <p14:creationId xmlns:p14="http://schemas.microsoft.com/office/powerpoint/2010/main" val="18910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BE44-1D92-A132-CD37-6446769D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Entrance Activity (Do Now)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DAC5C-09DF-A322-BDB5-E27201FF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What is the 'master gland' in the endocrine system?</a:t>
            </a:r>
          </a:p>
          <a:p>
            <a:pPr marL="0" indent="0">
              <a:buNone/>
            </a:pPr>
            <a:r>
              <a:rPr lang="en-GB" dirty="0"/>
              <a:t>2. Define Homeostasis.</a:t>
            </a:r>
          </a:p>
          <a:p>
            <a:pPr marL="0" indent="0">
              <a:buNone/>
            </a:pPr>
            <a:r>
              <a:rPr lang="en-GB" dirty="0"/>
              <a:t>3. Why must blood glucose be kept at a constant level?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C9974-6DD4-7FEC-E243-B14B072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58738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7267-2E78-6050-7903-9AE6896F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54F70-360E-3EC2-27B3-E47B24B7C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dirty="0"/>
              <a:t>Q1: The Pancreas.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Q2: Insulin and Glucagon.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Q3: Insulin causes glucose to move from blood into cells (1); glucose is converted to glycogen for storage in the liver/muscles (1).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Q4: Glycogen is a storage carbohydrate made of glucose molecules.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Q5: Pancreas detects low levels and releases glucagon (1); Glucagon travels to the liver (1); Glycogen is converted back into glucose and released into the blood (1).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Q6: Type 1 Cause: Pancreas fails to produce insulin. Type 2 Cause: Cells no longer respond to insulin. Type 1 Treatment: Insulin injections. Type 2 Treatment: Carbohydrate-controlled diet/exercise.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968D2-8432-6314-3DC8-4A80A43A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www.mygcseguide.com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9168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A60A-8AE2-10C4-CED6-9465343B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Plenary: 60-Second Finish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C7C13-A963-22B8-4938-B6B877C5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Glycogen is stored in the brain. (F)</a:t>
            </a:r>
          </a:p>
          <a:p>
            <a:pPr marL="0" indent="0">
              <a:buNone/>
            </a:pPr>
            <a:r>
              <a:rPr lang="en-GB" dirty="0"/>
              <a:t>2. Glucagon increases blood sugar. (T)</a:t>
            </a:r>
          </a:p>
          <a:p>
            <a:pPr marL="0" indent="0">
              <a:buNone/>
            </a:pPr>
            <a:r>
              <a:rPr lang="en-GB" dirty="0"/>
              <a:t>3. Type 2 is mainly caused by genetics. (F)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CC3B9-2575-A843-16AC-12DC673D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1597579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7675-A7D7-39B2-CBD5-C554E277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7823A-AFC7-3C80-6581-C5C0ACEC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Write down one thing you learned, one thing you found hard, and one question you still have.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960D8-A60E-58D4-8ED9-9DEDADE6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370125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6D67-81A2-B6A7-EB7D-7DB87258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Entrance Answers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B8566-AC14-99DE-12CF-B6548327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B2E452A3-D5A2-3A14-85F8-C26DE173A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5566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34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CEFA-4900-D680-F5A9-0FC511AB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The Pancreas: The Monitor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97834-2F5E-AA20-C9BA-4F4A925C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DAC22286-F848-49D9-A93C-0037290B8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0753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35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0773-4AD6-7FD8-CCD4-D73160D2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Hormone 1: Insulin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2AA9F-0D03-D6C5-6581-6E9F62E1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119"/>
            <a:ext cx="5894196" cy="4083844"/>
          </a:xfrm>
        </p:spPr>
        <p:txBody>
          <a:bodyPr>
            <a:normAutofit/>
          </a:bodyPr>
          <a:lstStyle/>
          <a:p>
            <a:r>
              <a:rPr lang="en-GB" dirty="0"/>
              <a:t>Released when blood glucose is too high.</a:t>
            </a:r>
          </a:p>
          <a:p>
            <a:r>
              <a:rPr lang="en-GB" dirty="0"/>
              <a:t>It moves glucose from the blood into the cells.</a:t>
            </a:r>
          </a:p>
          <a:p>
            <a:r>
              <a:rPr lang="en-GB" dirty="0"/>
              <a:t>It tells the liver to turn glucose into GLYCOGEN (storage).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BB157-D893-D0D1-D68D-CA751351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C9F5D7-129D-EA76-855F-6FA40D6A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048669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10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BA39-2093-4230-AF8E-2DAF12D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Hormone 2: Glucagon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E79A8-1DF7-7496-B261-ACA5E42FB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GB" dirty="0"/>
              <a:t>Released when blood glucose is too low.</a:t>
            </a:r>
          </a:p>
          <a:p>
            <a:r>
              <a:rPr lang="en-GB" dirty="0"/>
              <a:t>It tells the liver to turn GLYCOGEN back into GLUCOSE.</a:t>
            </a:r>
          </a:p>
          <a:p>
            <a:r>
              <a:rPr lang="en-GB" dirty="0"/>
              <a:t>This glucose is released back into the blood.</a:t>
            </a:r>
          </a:p>
        </p:txBody>
      </p:sp>
      <p:pic>
        <p:nvPicPr>
          <p:cNvPr id="3074" name="Picture 2" descr="How Do Insulin and Glucagon Regulate Blood Sugar Levels ...">
            <a:extLst>
              <a:ext uri="{FF2B5EF4-FFF2-40B4-BE49-F238E27FC236}">
                <a16:creationId xmlns:a16="http://schemas.microsoft.com/office/drawing/2014/main" id="{9DC235D1-8AE7-5FAC-DB43-231C7A4C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12855"/>
            <a:ext cx="5181600" cy="397687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DF367-2AA9-19BB-6FFA-F54C1523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152447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A420-6685-9582-6015-F07E9DAA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SEND Support: Memory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25140-6A0D-3C74-DC01-39E0D70D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to remember the difference:</a:t>
            </a:r>
          </a:p>
          <a:p>
            <a:endParaRPr lang="en-GB" dirty="0"/>
          </a:p>
          <a:p>
            <a:r>
              <a:rPr lang="en-GB" dirty="0"/>
              <a:t>'</a:t>
            </a:r>
            <a:r>
              <a:rPr lang="en-GB" dirty="0" err="1"/>
              <a:t>Gluca</a:t>
            </a:r>
            <a:r>
              <a:rPr lang="en-GB" dirty="0"/>
              <a:t>-GON' is used when the glucose is 'GONE'.</a:t>
            </a:r>
          </a:p>
          <a:p>
            <a:r>
              <a:rPr lang="en-GB" dirty="0"/>
              <a:t>It brings the glucose back!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AE929-ABB7-DAFE-1412-645FF3A3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149071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F76D-C435-F54E-CB3A-80DAC01D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The Negative Feedback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6E7EA-FBBD-8593-1BA5-445254E8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High Glucose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Insulin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Glucose drops.</a:t>
            </a:r>
          </a:p>
          <a:p>
            <a:r>
              <a:rPr lang="en-GB" dirty="0"/>
              <a:t>Low Glucose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Glucagon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Glucose rises.</a:t>
            </a:r>
          </a:p>
          <a:p>
            <a:r>
              <a:rPr lang="en-GB" dirty="0"/>
              <a:t>This constant 'teeter-totter' is called Negative Feedback.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247C8-83FC-FCCA-755F-33B486EF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123316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E3E7-C917-77C6-3F3C-2874A75C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2600" cy="1325563"/>
          </a:xfrm>
        </p:spPr>
        <p:txBody>
          <a:bodyPr anchor="ctr">
            <a:normAutofit/>
          </a:bodyPr>
          <a:lstStyle/>
          <a:p>
            <a:r>
              <a:rPr lang="en-GB"/>
              <a:t>Quick Check: A or 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B3035-DE58-F3D0-1CEB-3A659443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Which hormone is released after eating a chocolate bar?</a:t>
            </a:r>
          </a:p>
          <a:p>
            <a:pPr marL="0" indent="0">
              <a:buNone/>
            </a:pPr>
            <a:r>
              <a:rPr lang="en-GB" dirty="0"/>
              <a:t>A) Glucagon</a:t>
            </a:r>
          </a:p>
          <a:p>
            <a:pPr marL="0" indent="0">
              <a:buNone/>
            </a:pPr>
            <a:r>
              <a:rPr lang="en-GB" dirty="0"/>
              <a:t>B) Insulin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F2BE3-F8C8-B7ED-E6F6-3A6C1694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www.mygcseguide.com</a:t>
            </a:r>
          </a:p>
        </p:txBody>
      </p:sp>
    </p:spTree>
    <p:extLst>
      <p:ext uri="{BB962C8B-B14F-4D97-AF65-F5344CB8AC3E}">
        <p14:creationId xmlns:p14="http://schemas.microsoft.com/office/powerpoint/2010/main" val="357429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gcseguide" id="{84B5D806-9365-47D2-A682-CE740609C1E0}" vid="{3BB45032-B72C-4AA8-ABFA-70BF876E03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mygcseguide</Template>
  <TotalTime>134</TotalTime>
  <Words>868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Wingdings</vt:lpstr>
      <vt:lpstr>Office Theme</vt:lpstr>
      <vt:lpstr>Blood Glucose Control</vt:lpstr>
      <vt:lpstr>Entrance Activity (Do Now)</vt:lpstr>
      <vt:lpstr>Entrance Answers</vt:lpstr>
      <vt:lpstr>The Pancreas: The Monitor</vt:lpstr>
      <vt:lpstr>Hormone 1: Insulin</vt:lpstr>
      <vt:lpstr>Hormone 2: Glucagon</vt:lpstr>
      <vt:lpstr>SEND Support: Memory Tool</vt:lpstr>
      <vt:lpstr>The Negative Feedback Cycle</vt:lpstr>
      <vt:lpstr>Quick Check: A or B?</vt:lpstr>
      <vt:lpstr>Correct Answer</vt:lpstr>
      <vt:lpstr>Diabetes: Type 1</vt:lpstr>
      <vt:lpstr>Diabetes: Type 2</vt:lpstr>
      <vt:lpstr>Task: Compare the Types</vt:lpstr>
      <vt:lpstr>Sorting Task: Answers</vt:lpstr>
      <vt:lpstr>AQA Skill: Interpreting Graphs</vt:lpstr>
      <vt:lpstr>Graph Analysis: Answers</vt:lpstr>
      <vt:lpstr>Exam Practice: Extended Response</vt:lpstr>
      <vt:lpstr>Mark Scheme</vt:lpstr>
      <vt:lpstr>Worksheet</vt:lpstr>
      <vt:lpstr>Mark Scheme</vt:lpstr>
      <vt:lpstr>Plenary: 60-Second Finish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Ehsaan Tahir</dc:creator>
  <cp:keywords>mygcseguide.com</cp:keywords>
  <cp:lastModifiedBy>Ehsaan Tahir</cp:lastModifiedBy>
  <cp:revision>5</cp:revision>
  <dcterms:created xsi:type="dcterms:W3CDTF">2026-03-22T12:58:58Z</dcterms:created>
  <dcterms:modified xsi:type="dcterms:W3CDTF">2026-03-22T15:13:29Z</dcterms:modified>
</cp:coreProperties>
</file>